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392" r:id="rId2"/>
    <p:sldId id="598" r:id="rId3"/>
    <p:sldId id="599" r:id="rId4"/>
    <p:sldId id="600" r:id="rId5"/>
    <p:sldId id="582" r:id="rId6"/>
    <p:sldId id="583" r:id="rId7"/>
    <p:sldId id="584" r:id="rId8"/>
    <p:sldId id="585" r:id="rId9"/>
    <p:sldId id="592" r:id="rId10"/>
    <p:sldId id="593" r:id="rId11"/>
    <p:sldId id="595" r:id="rId12"/>
    <p:sldId id="586" r:id="rId13"/>
    <p:sldId id="587" r:id="rId14"/>
    <p:sldId id="588" r:id="rId15"/>
    <p:sldId id="589" r:id="rId16"/>
    <p:sldId id="590" r:id="rId17"/>
    <p:sldId id="591" r:id="rId18"/>
    <p:sldId id="603" r:id="rId19"/>
    <p:sldId id="601"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61F07E1-B17E-404B-AA27-9C305D10D69B}">
          <p14:sldIdLst>
            <p14:sldId id="392"/>
            <p14:sldId id="598"/>
            <p14:sldId id="599"/>
            <p14:sldId id="600"/>
            <p14:sldId id="582"/>
            <p14:sldId id="583"/>
            <p14:sldId id="584"/>
            <p14:sldId id="585"/>
            <p14:sldId id="592"/>
            <p14:sldId id="593"/>
            <p14:sldId id="595"/>
            <p14:sldId id="586"/>
            <p14:sldId id="587"/>
            <p14:sldId id="588"/>
            <p14:sldId id="589"/>
            <p14:sldId id="590"/>
            <p14:sldId id="591"/>
            <p14:sldId id="603"/>
            <p14:sldId id="601"/>
          </p14:sldIdLst>
        </p14:section>
      </p14:sectionLst>
    </p:ext>
    <p:ext uri="{EFAFB233-063F-42B5-8137-9DF3F51BA10A}">
      <p15:sldGuideLst xmlns:p15="http://schemas.microsoft.com/office/powerpoint/2012/main">
        <p15:guide id="1" orient="horz" pos="2121">
          <p15:clr>
            <a:srgbClr val="A4A3A4"/>
          </p15:clr>
        </p15:guide>
        <p15:guide id="2" pos="2881">
          <p15:clr>
            <a:srgbClr val="A4A3A4"/>
          </p15:clr>
        </p15:guide>
      </p15:sldGuideLst>
    </p:ext>
    <p:ext uri="{2D200454-40CA-4A62-9FC3-DE9A4176ACB9}">
      <p15:notesGuideLst xmlns:p15="http://schemas.microsoft.com/office/powerpoint/2012/main">
        <p15:guide id="1" orient="horz" pos="2828">
          <p15:clr>
            <a:srgbClr val="A4A3A4"/>
          </p15:clr>
        </p15:guide>
        <p15:guide id="2" pos="216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 initial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CC"/>
    <a:srgbClr val="B2B2B2"/>
    <a:srgbClr val="006600"/>
    <a:srgbClr val="CC0000"/>
    <a:srgbClr val="008000"/>
    <a:srgbClr val="79ED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77570" autoAdjust="0"/>
  </p:normalViewPr>
  <p:slideViewPr>
    <p:cSldViewPr>
      <p:cViewPr varScale="1">
        <p:scale>
          <a:sx n="89" d="100"/>
          <a:sy n="89" d="100"/>
        </p:scale>
        <p:origin x="2112" y="78"/>
      </p:cViewPr>
      <p:guideLst>
        <p:guide orient="horz" pos="2121"/>
        <p:guide pos="28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9" d="100"/>
          <a:sy n="99" d="100"/>
        </p:scale>
        <p:origin x="-3576" y="-90"/>
      </p:cViewPr>
      <p:guideLst>
        <p:guide orient="horz" pos="2828"/>
        <p:guide pos="216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591FF36-1A31-4D15-A51B-EFF841E3CA4F}" type="datetime1">
              <a:rPr lang="en-US" altLang="zh-CN" smtClean="0"/>
              <a:t>3/28/2019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91AD09-3893-40BD-857F-A919398B8242}"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5E1FFA-8356-467A-9F2E-6E76CD05AF89}" type="datetime1">
              <a:rPr lang="en-US" altLang="zh-CN" smtClean="0"/>
              <a:t>3/28/2019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CD27A9-7F10-4D72-9F15-D9CF1AB56FDB}"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刚才讨论了还是由数据</a:t>
            </a:r>
            <a:r>
              <a:rPr lang="en-US" altLang="zh-CN" dirty="0"/>
              <a:t>overlap</a:t>
            </a:r>
            <a:r>
              <a:rPr lang="zh-CN" altLang="en-US" dirty="0"/>
              <a:t>的情况，就是</a:t>
            </a:r>
            <a:r>
              <a:rPr lang="en-US" altLang="zh-CN" dirty="0"/>
              <a:t>A</a:t>
            </a:r>
            <a:r>
              <a:rPr lang="zh-CN" altLang="en-US" dirty="0"/>
              <a:t>和</a:t>
            </a:r>
            <a:r>
              <a:rPr lang="en-US" altLang="zh-CN" dirty="0"/>
              <a:t>B</a:t>
            </a:r>
            <a:r>
              <a:rPr lang="zh-CN" altLang="en-US" dirty="0"/>
              <a:t>，我们需要通过这个</a:t>
            </a:r>
            <a:r>
              <a:rPr lang="en-US" altLang="zh-CN" dirty="0"/>
              <a:t>overlap</a:t>
            </a:r>
            <a:r>
              <a:rPr lang="zh-CN" altLang="en-US" dirty="0"/>
              <a:t>数据，才能找到两个</a:t>
            </a:r>
            <a:r>
              <a:rPr lang="en-US" altLang="zh-CN" dirty="0"/>
              <a:t>domain</a:t>
            </a:r>
            <a:r>
              <a:rPr lang="zh-CN" altLang="en-US" dirty="0"/>
              <a:t>之间的</a:t>
            </a:r>
            <a:r>
              <a:rPr lang="en-US" altLang="zh-CN" dirty="0"/>
              <a:t>distance</a:t>
            </a:r>
            <a:r>
              <a:rPr lang="zh-CN" altLang="en-US" dirty="0"/>
              <a:t>，有了距离才能进行一个模型的优化来以此缩减两个</a:t>
            </a:r>
            <a:r>
              <a:rPr lang="en-US" altLang="zh-CN" dirty="0"/>
              <a:t>domain</a:t>
            </a:r>
            <a:r>
              <a:rPr lang="zh-CN" altLang="en-US" dirty="0"/>
              <a:t>之间的距离。如果两个</a:t>
            </a:r>
            <a:r>
              <a:rPr lang="en-US" altLang="zh-CN" dirty="0"/>
              <a:t>domain</a:t>
            </a:r>
            <a:r>
              <a:rPr lang="zh-CN" altLang="en-US" dirty="0"/>
              <a:t>之间真的一点重合的数据都没有的话，就使用</a:t>
            </a:r>
            <a:r>
              <a:rPr lang="en-US" altLang="zh-CN" dirty="0"/>
              <a:t>secret sharing</a:t>
            </a:r>
            <a:r>
              <a:rPr lang="zh-CN" altLang="en-US" dirty="0"/>
              <a:t>秘密分享的方式。</a:t>
            </a:r>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主要有两种攻击的模式：模型上和数据上的攻击</a:t>
            </a:r>
            <a:endParaRPr lang="en-US" altLang="zh-CN" dirty="0" smtClean="0"/>
          </a:p>
          <a:p>
            <a:r>
              <a:rPr lang="zh-CN" altLang="en-US" dirty="0" smtClean="0"/>
              <a:t>参与方可以替换自己的梯度，然后用这个虚假的梯度进行联合建模，然后得到一个攻击者想要得到的一个公共的联邦模型。</a:t>
            </a:r>
            <a:endParaRPr lang="en-US" altLang="zh-CN" dirty="0" smtClean="0"/>
          </a:p>
          <a:p>
            <a:r>
              <a:rPr lang="zh-CN" altLang="en-US" dirty="0" smtClean="0"/>
              <a:t>亦或者作为联邦训练的参与者，用替换的梯度来进行训练，而后再用自己的真正的数据训练。</a:t>
            </a:r>
            <a:endParaRPr lang="en-US" altLang="zh-CN" dirty="0" smtClean="0"/>
          </a:p>
          <a:p>
            <a:r>
              <a:rPr lang="zh-CN" altLang="en-US" dirty="0" smtClean="0"/>
              <a:t>第二种：</a:t>
            </a:r>
            <a:endParaRPr lang="en-US" altLang="zh-CN" dirty="0" smtClean="0"/>
          </a:p>
          <a:p>
            <a:r>
              <a:rPr lang="zh-CN" altLang="en-US" dirty="0" smtClean="0"/>
              <a:t>作为联邦学习的一个参与者，他有权去下载公共的模型， 然后自己本地去建立一个</a:t>
            </a:r>
            <a:r>
              <a:rPr lang="en-US" altLang="zh-CN" dirty="0" smtClean="0"/>
              <a:t>generator,</a:t>
            </a:r>
            <a:r>
              <a:rPr lang="zh-CN" altLang="en-US" dirty="0" smtClean="0"/>
              <a:t>然后他用这个</a:t>
            </a:r>
            <a:r>
              <a:rPr lang="en-US" altLang="zh-CN" dirty="0" smtClean="0"/>
              <a:t>generator</a:t>
            </a:r>
            <a:r>
              <a:rPr lang="zh-CN" altLang="en-US" dirty="0" smtClean="0"/>
              <a:t>来生成很多的数据，这个数据可能代表和他一起联合的参与方的数据</a:t>
            </a:r>
            <a:endParaRPr lang="en-US" altLang="zh-CN" dirty="0" smtClean="0"/>
          </a:p>
          <a:p>
            <a:endParaRPr lang="zh-CN" altLang="en-US" dirty="0"/>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如何进行安全合规，在法律上，程序上有一套安全的机制</a:t>
            </a:r>
            <a:endParaRPr lang="en-US" altLang="zh-CN" dirty="0" smtClean="0"/>
          </a:p>
          <a:p>
            <a:r>
              <a:rPr lang="en-US" altLang="zh-CN" dirty="0" smtClean="0"/>
              <a:t>2.</a:t>
            </a:r>
            <a:r>
              <a:rPr lang="zh-CN" altLang="en-US" dirty="0" smtClean="0"/>
              <a:t>防御更广阔的攻击</a:t>
            </a:r>
            <a:endParaRPr lang="en-US" altLang="zh-CN" dirty="0" smtClean="0"/>
          </a:p>
          <a:p>
            <a:r>
              <a:rPr lang="en-US" altLang="zh-CN" dirty="0" smtClean="0"/>
              <a:t>3.</a:t>
            </a:r>
            <a:r>
              <a:rPr lang="zh-CN" altLang="en-US" dirty="0" smtClean="0"/>
              <a:t>算法效率（特别是通信）提升</a:t>
            </a:r>
            <a:endParaRPr lang="en-US" altLang="zh-CN" dirty="0" smtClean="0"/>
          </a:p>
          <a:p>
            <a:r>
              <a:rPr lang="en-US" altLang="zh-CN" dirty="0" smtClean="0"/>
              <a:t>4.</a:t>
            </a:r>
            <a:r>
              <a:rPr lang="zh-CN" altLang="en-US" dirty="0" smtClean="0"/>
              <a:t>技术在应用上的覆盖</a:t>
            </a:r>
            <a:endParaRPr lang="en-US" altLang="zh-CN" dirty="0" smtClean="0"/>
          </a:p>
          <a:p>
            <a:r>
              <a:rPr lang="en-US" altLang="zh-CN" dirty="0" smtClean="0"/>
              <a:t>5.</a:t>
            </a:r>
            <a:r>
              <a:rPr lang="zh-CN" altLang="en-US" dirty="0" smtClean="0"/>
              <a:t>需要一种机制，可以使得大家更为愿意去参加这个联邦机制，更愿意在这个机制里面去贡献自己的数据</a:t>
            </a:r>
            <a:endParaRPr lang="en-US" altLang="zh-CN" dirty="0" smtClean="0"/>
          </a:p>
          <a:p>
            <a:endParaRPr lang="zh-CN" altLang="en-US" dirty="0"/>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行业应用案例：金融</a:t>
            </a:r>
            <a:endParaRPr lang="en-US" altLang="zh-CN" dirty="0" smtClean="0"/>
          </a:p>
          <a:p>
            <a:r>
              <a:rPr lang="zh-CN" altLang="en-US" dirty="0" smtClean="0"/>
              <a:t>纵向联邦学习在各个行业间的联合学习，就目前而言拥有着非常大的应用价值。比如说互联网公司的数据和银行的数据，如果我们把他们隐私地联合到一起，会有一定程度的模型提高。银行一般来说会有比较好的标签，比如客户的逾期、信贷记录，但是一般用户在银行的表现的频率会比较得低，互联网公司的数据特点正好与其相反。</a:t>
            </a:r>
            <a:endParaRPr lang="en-US" altLang="zh-CN" dirty="0" smtClean="0"/>
          </a:p>
          <a:p>
            <a:endParaRPr lang="zh-CN" altLang="en-US" dirty="0"/>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接下来是横向联邦学习的案例：</a:t>
            </a:r>
            <a:endParaRPr lang="en-US" altLang="zh-CN" dirty="0" smtClean="0"/>
          </a:p>
          <a:p>
            <a:r>
              <a:rPr lang="zh-CN" altLang="en-US" dirty="0" smtClean="0"/>
              <a:t>马路中有很多的摄像头，这些摄像头可以帮助城市管理违规的行为：比如违章停车、街头摆摊、超速行驶等。在这样的场景之中，摄像头的数量虽然很多，但是其实标签数量非常少，中心化（一般情况下，数据需要传到云端，进行离线的模型的更新，会有很多的问题，比如说延迟，数据分散）的化很难即时反馈做标注工作。在线进行模型的分析和反馈，使得数据无需上传。</a:t>
            </a:r>
            <a:endParaRPr lang="zh-CN" altLang="en-US" dirty="0"/>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左边是比较联邦学习的效果和本地建模的效果</a:t>
            </a:r>
            <a:endParaRPr lang="en-US" altLang="zh-CN" dirty="0" smtClean="0"/>
          </a:p>
          <a:p>
            <a:r>
              <a:rPr lang="zh-CN" altLang="en-US" dirty="0" smtClean="0"/>
              <a:t>右边是比较联邦学习的效果和中心化的效果</a:t>
            </a:r>
            <a:endParaRPr lang="zh-CN" altLang="en-US" dirty="0"/>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FATE</a:t>
            </a:r>
            <a:r>
              <a:rPr lang="zh-CN" altLang="en-US"/>
              <a:t>是一个工业级联邦学习框架，能有效帮助多个机构在满足用户隐私保护、数据安全和政府法规的要求下，进行数据的使用和建模。</a:t>
            </a:r>
          </a:p>
        </p:txBody>
      </p:sp>
      <p:sp>
        <p:nvSpPr>
          <p:cNvPr id="4" name="日期占位符 3"/>
          <p:cNvSpPr>
            <a:spLocks noGrp="1"/>
          </p:cNvSpPr>
          <p:nvPr>
            <p:ph type="dt" idx="1"/>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fate</a:t>
            </a:r>
            <a:r>
              <a:rPr lang="zh-CN" altLang="en-US" dirty="0"/>
              <a:t>提供了一种基于数据隐私保护的安全计算框架，为深度学习、机器学习、迁移学习算法提供强有力的安全计算支持。</a:t>
            </a:r>
          </a:p>
          <a:p>
            <a:r>
              <a:rPr lang="zh-CN" altLang="en-US" dirty="0"/>
              <a:t>最底层是计算和存储分布式以及通信的抽象；上面的是安全传输协议，安全底层支持同态加密、秘密分享、哈希散列等多种多方安全计算机制；再上面是算子层，支持张量的基本运算；然后是</a:t>
            </a:r>
            <a:r>
              <a:rPr lang="en-US" altLang="zh-CN" dirty="0"/>
              <a:t>machine learning</a:t>
            </a:r>
            <a:r>
              <a:rPr lang="zh-CN" altLang="en-US" dirty="0"/>
              <a:t>的一些算子；最顶层就是算法层，算法层支持多方安全计算模式下的逻辑回归、</a:t>
            </a:r>
            <a:r>
              <a:rPr lang="en-US" altLang="zh-CN" dirty="0"/>
              <a:t>boosting</a:t>
            </a:r>
            <a:r>
              <a:rPr lang="zh-CN" altLang="en-US" dirty="0"/>
              <a:t>、深度学习、联邦迁移学习等。</a:t>
            </a:r>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联邦学习是我们应对 </a:t>
            </a:r>
            <a:r>
              <a:rPr lang="en-US" altLang="zh-CN" dirty="0">
                <a:sym typeface="+mn-ea"/>
              </a:rPr>
              <a:t>GDPR </a:t>
            </a:r>
            <a:r>
              <a:rPr lang="zh-CN" altLang="en-US" dirty="0">
                <a:sym typeface="+mn-ea"/>
              </a:rPr>
              <a:t>类事件的一个例子。在未来，我们面临的社会大众的要求和监管一定越来越严格，因此我们人工智能的从业者应该拥抱这些条例，将其内化为解决方案的一部分</a:t>
            </a:r>
            <a:r>
              <a:rPr lang="zh-CN" altLang="en-US" dirty="0" smtClean="0">
                <a:sym typeface="+mn-ea"/>
              </a:rPr>
              <a:t>。</a:t>
            </a:r>
          </a:p>
          <a:p>
            <a:r>
              <a:rPr lang="zh-CN" altLang="en-US" dirty="0" smtClean="0">
                <a:sym typeface="+mn-ea"/>
              </a:rPr>
              <a:t>如今</a:t>
            </a:r>
            <a:r>
              <a:rPr lang="zh-CN" altLang="en-US" dirty="0">
                <a:sym typeface="+mn-ea"/>
              </a:rPr>
              <a:t>机器学习最薄弱的环节其实并非算法结构不够丰富、准确率不够高，而是来自社会大众对人工智能的态度和制约</a:t>
            </a:r>
            <a:r>
              <a:rPr lang="zh-CN" altLang="en-US" dirty="0" smtClean="0">
                <a:sym typeface="+mn-ea"/>
              </a:rPr>
              <a:t>。</a:t>
            </a:r>
          </a:p>
          <a:p>
            <a:r>
              <a:rPr lang="en-US" altLang="zh-CN" dirty="0" smtClean="0">
                <a:sym typeface="+mn-ea"/>
              </a:rPr>
              <a:t>GDPR </a:t>
            </a:r>
            <a:r>
              <a:rPr lang="zh-CN" altLang="en-US" dirty="0">
                <a:sym typeface="+mn-ea"/>
              </a:rPr>
              <a:t>不是个例，在未来，不同国家和地区的隐私保护条例会如雨后春笋般出现，在这样的背景之下，如果不作出改变和适应，机器学习的一个重要的假设：假设我们拥有足够多的数据，将不复成立。</a:t>
            </a:r>
            <a:endParaRPr lang="zh-CN" altLang="en-US"/>
          </a:p>
        </p:txBody>
      </p:sp>
      <p:sp>
        <p:nvSpPr>
          <p:cNvPr id="4" name="日期占位符 3"/>
          <p:cNvSpPr>
            <a:spLocks noGrp="1"/>
          </p:cNvSpPr>
          <p:nvPr>
            <p:ph type="dt" idx="1"/>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然而，在不同的行业中，更多的应用领域只有很小或质量很差的数据。标记数据非常昂贵，尤其是在需要人类专业知识和领域知识的领域。此外，特定任务所需的数据可能不会保存在一个地方</a:t>
            </a:r>
            <a:r>
              <a:rPr lang="zh-CN" altLang="en-US" dirty="0" smtClean="0">
                <a:sym typeface="+mn-ea"/>
              </a:rPr>
              <a:t>。</a:t>
            </a:r>
          </a:p>
          <a:p>
            <a:r>
              <a:rPr lang="zh-CN" altLang="en-US" dirty="0">
                <a:sym typeface="+mn-ea"/>
              </a:rPr>
              <a:t>许多组织可能只有未标记的数据，而其他一些组织可能只有非常有限的标签。组织也越来越难以合并它们的数据。</a:t>
            </a:r>
            <a:endParaRPr lang="en-US" altLang="zh-CN" dirty="0" smtClean="0"/>
          </a:p>
          <a:p>
            <a:endParaRPr lang="zh-CN" altLang="en-US" dirty="0"/>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如果样本和特征都没有足够的匹配，也就是在</a:t>
            </a:r>
            <a:r>
              <a:rPr lang="en-US" altLang="zh-CN" dirty="0">
                <a:sym typeface="+mn-ea"/>
              </a:rPr>
              <a:t>sample</a:t>
            </a:r>
            <a:r>
              <a:rPr lang="zh-CN" altLang="en-US" dirty="0">
                <a:sym typeface="+mn-ea"/>
              </a:rPr>
              <a:t>方那里没有足够的</a:t>
            </a:r>
            <a:r>
              <a:rPr lang="en-US" altLang="zh-CN" dirty="0">
                <a:sym typeface="+mn-ea"/>
              </a:rPr>
              <a:t>overlap</a:t>
            </a:r>
            <a:r>
              <a:rPr lang="zh-CN" altLang="en-US" dirty="0">
                <a:sym typeface="+mn-ea"/>
              </a:rPr>
              <a:t>，在</a:t>
            </a:r>
            <a:r>
              <a:rPr lang="en-US" altLang="zh-CN" dirty="0">
                <a:sym typeface="+mn-ea"/>
              </a:rPr>
              <a:t>feature</a:t>
            </a:r>
            <a:r>
              <a:rPr lang="zh-CN" altLang="en-US" dirty="0">
                <a:sym typeface="+mn-ea"/>
              </a:rPr>
              <a:t>方也没有足够的</a:t>
            </a:r>
            <a:r>
              <a:rPr lang="en-US" altLang="zh-CN" dirty="0">
                <a:sym typeface="+mn-ea"/>
              </a:rPr>
              <a:t>overlap</a:t>
            </a:r>
            <a:r>
              <a:rPr lang="zh-CN" altLang="en-US" dirty="0">
                <a:sym typeface="+mn-ea"/>
              </a:rPr>
              <a:t>，那么我们应该做怎么样的学习？我们只能使用</a:t>
            </a:r>
            <a:r>
              <a:rPr lang="en-US" altLang="zh-CN" dirty="0">
                <a:sym typeface="+mn-ea"/>
              </a:rPr>
              <a:t>transfer learning</a:t>
            </a:r>
            <a:r>
              <a:rPr lang="zh-CN" altLang="en-US" dirty="0">
                <a:sym typeface="+mn-ea"/>
              </a:rPr>
              <a:t>的手段才能够利用</a:t>
            </a:r>
            <a:r>
              <a:rPr lang="en-US" altLang="zh-CN" dirty="0">
                <a:sym typeface="+mn-ea"/>
              </a:rPr>
              <a:t>A</a:t>
            </a:r>
            <a:r>
              <a:rPr lang="zh-CN" altLang="en-US" dirty="0">
                <a:sym typeface="+mn-ea"/>
              </a:rPr>
              <a:t>方的足够的标签，</a:t>
            </a:r>
            <a:endParaRPr lang="zh-CN" altLang="en-US" dirty="0"/>
          </a:p>
          <a:p>
            <a:r>
              <a:rPr lang="zh-CN" altLang="en-US" dirty="0"/>
              <a:t>把</a:t>
            </a:r>
            <a:r>
              <a:rPr lang="en-US" altLang="zh-CN" dirty="0"/>
              <a:t>A</a:t>
            </a:r>
            <a:r>
              <a:rPr lang="zh-CN" altLang="en-US" dirty="0"/>
              <a:t>方的数据、标签、模型学到的知识发展到</a:t>
            </a:r>
            <a:r>
              <a:rPr lang="en-US" altLang="zh-CN" dirty="0"/>
              <a:t>B</a:t>
            </a:r>
            <a:r>
              <a:rPr lang="zh-CN" altLang="en-US" dirty="0"/>
              <a:t>方上去，使得</a:t>
            </a:r>
            <a:r>
              <a:rPr lang="en-US" altLang="zh-CN" dirty="0"/>
              <a:t>B</a:t>
            </a:r>
            <a:r>
              <a:rPr lang="zh-CN" altLang="en-US" dirty="0"/>
              <a:t>也能得到所需求的</a:t>
            </a:r>
            <a:r>
              <a:rPr lang="en-US" altLang="zh-CN" dirty="0"/>
              <a:t>label</a:t>
            </a:r>
            <a:r>
              <a:rPr lang="zh-CN" altLang="en-US" dirty="0"/>
              <a:t>。</a:t>
            </a:r>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迁移学习的核心：找到不变量</a:t>
            </a:r>
          </a:p>
          <a:p>
            <a:r>
              <a:rPr lang="zh-CN" altLang="en-US" dirty="0"/>
              <a:t>在迁移学习中主要有两个</a:t>
            </a:r>
            <a:r>
              <a:rPr lang="en-US" altLang="zh-CN" dirty="0"/>
              <a:t>domain:source domain</a:t>
            </a:r>
            <a:r>
              <a:rPr lang="zh-CN" altLang="en-US" dirty="0"/>
              <a:t>和</a:t>
            </a:r>
            <a:r>
              <a:rPr lang="en-US" altLang="zh-CN" dirty="0"/>
              <a:t>target domain</a:t>
            </a:r>
            <a:r>
              <a:rPr lang="zh-CN" altLang="en-US" dirty="0"/>
              <a:t>。这里想优化两个目标，一个是两个</a:t>
            </a:r>
            <a:r>
              <a:rPr lang="en-US" altLang="zh-CN" dirty="0"/>
              <a:t>domain</a:t>
            </a:r>
            <a:r>
              <a:rPr lang="zh-CN" altLang="en-US" dirty="0"/>
              <a:t>之间的</a:t>
            </a:r>
            <a:r>
              <a:rPr lang="en-US" altLang="zh-CN" dirty="0"/>
              <a:t>distance,</a:t>
            </a:r>
            <a:r>
              <a:rPr lang="zh-CN" altLang="en-US" dirty="0"/>
              <a:t>想让他们尽可能的小。然后是</a:t>
            </a:r>
            <a:r>
              <a:rPr lang="en-US" altLang="zh-CN" dirty="0"/>
              <a:t>source domain </a:t>
            </a:r>
            <a:r>
              <a:rPr lang="zh-CN" altLang="en-US" dirty="0"/>
              <a:t>因为一般</a:t>
            </a:r>
            <a:r>
              <a:rPr lang="en-US" altLang="zh-CN" dirty="0"/>
              <a:t>source domain</a:t>
            </a:r>
            <a:r>
              <a:rPr lang="zh-CN" altLang="en-US" dirty="0"/>
              <a:t>会有大量的</a:t>
            </a:r>
            <a:r>
              <a:rPr lang="en-US" altLang="zh-CN" dirty="0"/>
              <a:t>label,</a:t>
            </a:r>
            <a:r>
              <a:rPr lang="zh-CN" altLang="en-US" dirty="0"/>
              <a:t>所以我们想让</a:t>
            </a:r>
            <a:r>
              <a:rPr lang="en-US" altLang="zh-CN" dirty="0"/>
              <a:t>source domain</a:t>
            </a:r>
            <a:r>
              <a:rPr lang="zh-CN" altLang="en-US" dirty="0"/>
              <a:t>在分类问题上能够足够得好，所以</a:t>
            </a:r>
            <a:r>
              <a:rPr lang="en-US" altLang="zh-CN" dirty="0"/>
              <a:t>objective function</a:t>
            </a:r>
            <a:r>
              <a:rPr lang="zh-CN" altLang="en-US" dirty="0"/>
              <a:t>主要由这两部分组成。</a:t>
            </a:r>
          </a:p>
        </p:txBody>
      </p:sp>
      <p:sp>
        <p:nvSpPr>
          <p:cNvPr id="4" name="日期占位符 3"/>
          <p:cNvSpPr>
            <a:spLocks noGrp="1"/>
          </p:cNvSpPr>
          <p:nvPr>
            <p:ph type="dt" idx="10"/>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所以我们该如何在不共享数据的前提下做迁移学习呢？这里的</a:t>
            </a:r>
            <a:r>
              <a:rPr lang="en-US" altLang="zh-CN" dirty="0">
                <a:sym typeface="+mn-ea"/>
              </a:rPr>
              <a:t>domain</a:t>
            </a:r>
            <a:r>
              <a:rPr lang="zh-CN" altLang="en-US" dirty="0">
                <a:sym typeface="+mn-ea"/>
              </a:rPr>
              <a:t>分为两个</a:t>
            </a:r>
            <a:r>
              <a:rPr lang="en-US" altLang="zh-CN" dirty="0">
                <a:sym typeface="+mn-ea"/>
              </a:rPr>
              <a:t>domain</a:t>
            </a:r>
            <a:r>
              <a:rPr lang="zh-CN" altLang="en-US" dirty="0">
                <a:sym typeface="+mn-ea"/>
              </a:rPr>
              <a:t>：</a:t>
            </a:r>
            <a:r>
              <a:rPr lang="en-US" altLang="zh-CN" dirty="0">
                <a:sym typeface="+mn-ea"/>
              </a:rPr>
              <a:t>source</a:t>
            </a:r>
            <a:r>
              <a:rPr lang="zh-CN" altLang="en-US" dirty="0">
                <a:sym typeface="+mn-ea"/>
              </a:rPr>
              <a:t>和</a:t>
            </a:r>
            <a:r>
              <a:rPr lang="en-US" altLang="zh-CN" dirty="0">
                <a:sym typeface="+mn-ea"/>
              </a:rPr>
              <a:t>target</a:t>
            </a:r>
            <a:r>
              <a:rPr lang="zh-CN" altLang="en-US" dirty="0">
                <a:sym typeface="+mn-ea"/>
              </a:rPr>
              <a:t>，然后他们的模型可以各自学到的</a:t>
            </a:r>
            <a:r>
              <a:rPr lang="en-US" altLang="zh-CN" dirty="0">
                <a:sym typeface="+mn-ea"/>
              </a:rPr>
              <a:t>reprensentation,</a:t>
            </a:r>
            <a:r>
              <a:rPr lang="zh-CN" altLang="en-US" dirty="0">
                <a:sym typeface="+mn-ea"/>
              </a:rPr>
              <a:t>我们这里用</a:t>
            </a:r>
            <a:r>
              <a:rPr lang="en-US" altLang="zh-CN" dirty="0">
                <a:sym typeface="+mn-ea"/>
              </a:rPr>
              <a:t>u</a:t>
            </a:r>
            <a:r>
              <a:rPr lang="zh-CN" altLang="en-US" dirty="0">
                <a:sym typeface="+mn-ea"/>
              </a:rPr>
              <a:t>表示的话，为了达到目的我们就需要知道数据两方为了计算自己的梯度到底需要什么，数据双方哪些数据是不互信的，哪些是可以交互的。</a:t>
            </a:r>
          </a:p>
          <a:p>
            <a:endParaRPr lang="zh-CN" altLang="en-US" dirty="0">
              <a:sym typeface="+mn-ea"/>
            </a:endParaRPr>
          </a:p>
          <a:p>
            <a:endParaRPr lang="en-US" altLang="zh-CN" dirty="0"/>
          </a:p>
          <a:p>
            <a:endParaRPr lang="zh-CN" altLang="en-US"/>
          </a:p>
        </p:txBody>
      </p:sp>
      <p:sp>
        <p:nvSpPr>
          <p:cNvPr id="4" name="日期占位符 3"/>
          <p:cNvSpPr>
            <a:spLocks noGrp="1"/>
          </p:cNvSpPr>
          <p:nvPr>
            <p:ph type="dt" idx="1"/>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日期占位符 3"/>
          <p:cNvSpPr>
            <a:spLocks noGrp="1"/>
          </p:cNvSpPr>
          <p:nvPr>
            <p:ph type="dt" idx="1"/>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需要</a:t>
            </a:r>
            <a:r>
              <a:rPr lang="en-US" altLang="zh-CN" dirty="0">
                <a:sym typeface="+mn-ea"/>
              </a:rPr>
              <a:t>A</a:t>
            </a:r>
            <a:r>
              <a:rPr lang="zh-CN" altLang="en-US" dirty="0">
                <a:sym typeface="+mn-ea"/>
              </a:rPr>
              <a:t>方计算本地变量，能够帮助两方进行联合计算的内容，也就是本地变量和本地的</a:t>
            </a:r>
            <a:r>
              <a:rPr lang="en-US" altLang="zh-CN" dirty="0">
                <a:sym typeface="+mn-ea"/>
              </a:rPr>
              <a:t>loss function</a:t>
            </a:r>
            <a:r>
              <a:rPr lang="zh-CN" altLang="en-US" dirty="0">
                <a:sym typeface="+mn-ea"/>
              </a:rPr>
              <a:t>在</a:t>
            </a:r>
            <a:r>
              <a:rPr lang="en-US" altLang="zh-CN" dirty="0">
                <a:sym typeface="+mn-ea"/>
              </a:rPr>
              <a:t>A</a:t>
            </a:r>
            <a:r>
              <a:rPr lang="zh-CN" altLang="en-US" dirty="0">
                <a:sym typeface="+mn-ea"/>
              </a:rPr>
              <a:t>方的体现形式进行加密，传给</a:t>
            </a:r>
            <a:r>
              <a:rPr lang="en-US" altLang="zh-CN" dirty="0">
                <a:sym typeface="+mn-ea"/>
              </a:rPr>
              <a:t>B</a:t>
            </a:r>
            <a:r>
              <a:rPr lang="zh-CN" altLang="en-US" dirty="0">
                <a:sym typeface="+mn-ea"/>
              </a:rPr>
              <a:t>，</a:t>
            </a:r>
            <a:r>
              <a:rPr lang="en-US" altLang="zh-CN" dirty="0">
                <a:sym typeface="+mn-ea"/>
              </a:rPr>
              <a:t>B</a:t>
            </a:r>
            <a:r>
              <a:rPr lang="zh-CN" altLang="en-US" dirty="0">
                <a:sym typeface="+mn-ea"/>
              </a:rPr>
              <a:t>通过计算本地变量就可以计算中间值，就可以更新本地的梯度。这样的话，每个参与方都只能看得到自己的数据和样本数据到底是什么样子，同时得到的模型也是只有自己的半模型。这种计算需要两方同时查询协作。</a:t>
            </a:r>
            <a:endParaRPr lang="zh-CN" altLang="en-US"/>
          </a:p>
          <a:p>
            <a:endParaRPr lang="zh-CN" altLang="en-US"/>
          </a:p>
        </p:txBody>
      </p:sp>
      <p:sp>
        <p:nvSpPr>
          <p:cNvPr id="4" name="日期占位符 3"/>
          <p:cNvSpPr>
            <a:spLocks noGrp="1"/>
          </p:cNvSpPr>
          <p:nvPr>
            <p:ph type="dt" idx="1"/>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首先他们需要先获得自己的公钥和密钥</a:t>
            </a:r>
          </a:p>
        </p:txBody>
      </p:sp>
      <p:sp>
        <p:nvSpPr>
          <p:cNvPr id="4" name="日期占位符 3"/>
          <p:cNvSpPr>
            <a:spLocks noGrp="1"/>
          </p:cNvSpPr>
          <p:nvPr>
            <p:ph type="dt" idx="1"/>
          </p:nvPr>
        </p:nvSpPr>
        <p:spPr/>
        <p:txBody>
          <a:bodyPr/>
          <a:lstStyle/>
          <a:p>
            <a:fld id="{535E1FFA-8356-467A-9F2E-6E76CD05AF89}" type="datetime1">
              <a:rPr lang="en-US" altLang="zh-CN" smtClean="0"/>
              <a:t>3/28/2019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lumMod val="95000"/>
          </a:schemeClr>
        </a:solidFill>
        <a:effectLst/>
      </p:bgPr>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userDrawn="1"/>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hasCustomPrompt="1"/>
          </p:nvPr>
        </p:nvSpPr>
        <p:spPr>
          <a:xfrm>
            <a:off x="251520" y="2132856"/>
            <a:ext cx="2880320" cy="720080"/>
          </a:xfrm>
        </p:spPr>
        <p:txBody>
          <a:bodyPr anchor="b">
            <a:normAutofit/>
          </a:bodyPr>
          <a:lstStyle>
            <a:lvl1pPr algn="l">
              <a:defRPr lang="en-US" sz="2800" baseline="0" dirty="0">
                <a:solidFill>
                  <a:schemeClr val="accent1">
                    <a:lumMod val="75000"/>
                  </a:schemeClr>
                </a:solidFill>
                <a:latin typeface="Ebrima" panose="02000000000000000000" pitchFamily="2" charset="0"/>
                <a:ea typeface="Ebrima" panose="02000000000000000000" pitchFamily="2" charset="0"/>
                <a:cs typeface="Ebrima" panose="02000000000000000000" pitchFamily="2" charset="0"/>
              </a:defRPr>
            </a:lvl1pPr>
          </a:lstStyle>
          <a:p>
            <a:r>
              <a:rPr kumimoji="0" lang="en-US" dirty="0"/>
              <a:t>Chapter ?</a:t>
            </a:r>
          </a:p>
        </p:txBody>
      </p:sp>
      <p:sp>
        <p:nvSpPr>
          <p:cNvPr id="9" name="副标题 8"/>
          <p:cNvSpPr>
            <a:spLocks noGrp="1"/>
          </p:cNvSpPr>
          <p:nvPr>
            <p:ph type="subTitle" idx="1" hasCustomPrompt="1"/>
          </p:nvPr>
        </p:nvSpPr>
        <p:spPr>
          <a:xfrm>
            <a:off x="755576" y="3212976"/>
            <a:ext cx="7704856" cy="1152128"/>
          </a:xfrm>
        </p:spPr>
        <p:txBody>
          <a:bodyPr anchor="ctr">
            <a:normAutofit/>
          </a:bodyPr>
          <a:lstStyle>
            <a:lvl1pPr marL="0" indent="0" algn="l">
              <a:buNone/>
              <a:defRPr kumimoji="0" lang="en-US" sz="3200" kern="1200" baseline="0" dirty="0">
                <a:solidFill>
                  <a:schemeClr val="accent3">
                    <a:lumMod val="50000"/>
                  </a:schemeClr>
                </a:solidFill>
                <a:effectLst>
                  <a:outerShdw blurRad="38100" dist="38100" dir="2700000" algn="tl">
                    <a:srgbClr val="000000">
                      <a:alpha val="43137"/>
                    </a:srgbClr>
                  </a:outerShdw>
                </a:effectLst>
                <a:latin typeface="Arial Black" panose="020B0A04020102020204" pitchFamily="34" charset="0"/>
                <a:ea typeface="Microsoft Himalaya" panose="01010100010101010101" pitchFamily="2" charset="0"/>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Chapter Title</a:t>
            </a:r>
          </a:p>
        </p:txBody>
      </p:sp>
      <p:sp>
        <p:nvSpPr>
          <p:cNvPr id="17" name="页脚占位符 16"/>
          <p:cNvSpPr>
            <a:spLocks noGrp="1"/>
          </p:cNvSpPr>
          <p:nvPr>
            <p:ph type="ftr" sz="quarter" idx="11"/>
          </p:nvPr>
        </p:nvSpPr>
        <p:spPr>
          <a:xfrm>
            <a:off x="2085393" y="236538"/>
            <a:ext cx="5867400" cy="365125"/>
          </a:xfrm>
          <a:prstGeom prst="rect">
            <a:avLst/>
          </a:prstGeom>
        </p:spPr>
        <p:txBody>
          <a:bodyPr/>
          <a:lstStyle>
            <a:lvl1pPr algn="r">
              <a:defRPr>
                <a:solidFill>
                  <a:schemeClr val="tx2"/>
                </a:solidFill>
              </a:defRPr>
            </a:lvl1pPr>
          </a:lstStyle>
          <a:p>
            <a:r>
              <a:rPr lang="en-US" altLang="zh-CN"/>
              <a:t>‹#›</a:t>
            </a:r>
            <a:endParaRPr lang="zh-CN" altLang="en-US"/>
          </a:p>
        </p:txBody>
      </p:sp>
      <p:sp>
        <p:nvSpPr>
          <p:cNvPr id="29" name="灯片编号占位符 28"/>
          <p:cNvSpPr>
            <a:spLocks noGrp="1"/>
          </p:cNvSpPr>
          <p:nvPr>
            <p:ph type="sldNum" sz="quarter" idx="12"/>
          </p:nvPr>
        </p:nvSpPr>
        <p:spPr>
          <a:xfrm>
            <a:off x="8001000" y="228600"/>
            <a:ext cx="838200" cy="381000"/>
          </a:xfrm>
          <a:prstGeom prst="rect">
            <a:avLst/>
          </a:prstGeom>
        </p:spPr>
        <p:txBody>
          <a:bodyPr/>
          <a:lstStyle>
            <a:lvl1pPr>
              <a:defRPr>
                <a:solidFill>
                  <a:schemeClr val="tx2"/>
                </a:solidFill>
              </a:defRPr>
            </a:lvl1pPr>
          </a:lstStyle>
          <a:p>
            <a:fld id="{0C913308-F349-4B6D-A68A-DD1791B4A57B}" type="slidenum">
              <a:rPr lang="zh-CN" altLang="en-US" smtClean="0"/>
              <a:t>‹#›</a:t>
            </a:fld>
            <a:endParaRPr lang="zh-CN" altLang="en-US"/>
          </a:p>
        </p:txBody>
      </p:sp>
      <p:sp>
        <p:nvSpPr>
          <p:cNvPr id="2" name="TextBox 1"/>
          <p:cNvSpPr txBox="1"/>
          <p:nvPr userDrawn="1"/>
        </p:nvSpPr>
        <p:spPr>
          <a:xfrm>
            <a:off x="2483768" y="6179111"/>
            <a:ext cx="6408712" cy="461665"/>
          </a:xfrm>
          <a:prstGeom prst="rect">
            <a:avLst/>
          </a:prstGeom>
          <a:noFill/>
        </p:spPr>
        <p:txBody>
          <a:bodyPr wrap="square" rtlCol="0">
            <a:spAutoFit/>
          </a:bodyPr>
          <a:lstStyle/>
          <a:p>
            <a:pPr algn="r"/>
            <a:r>
              <a:rPr lang="en-US" altLang="zh-CN" sz="2400" b="0" i="0">
                <a:solidFill>
                  <a:srgbClr val="1F497D"/>
                </a:solidFill>
                <a:effectLst/>
                <a:latin typeface="Lingoes Unicode" pitchFamily="34" charset="-122"/>
                <a:ea typeface="Lingoes Unicode" pitchFamily="34" charset="-122"/>
              </a:rPr>
              <a:t>Institute of Massive Computing</a:t>
            </a:r>
            <a:endParaRPr kumimoji="0" lang="en-US" altLang="zh-CN" sz="2400">
              <a:latin typeface="Lingoes Unicode" pitchFamily="34" charset="-122"/>
              <a:ea typeface="Lingoes Unicode" pitchFamily="34" charset="-122"/>
            </a:endParaRPr>
          </a:p>
        </p:txBody>
      </p:sp>
      <p:sp>
        <p:nvSpPr>
          <p:cNvPr id="13" name="TextBox 12"/>
          <p:cNvSpPr txBox="1"/>
          <p:nvPr userDrawn="1"/>
        </p:nvSpPr>
        <p:spPr>
          <a:xfrm>
            <a:off x="179464" y="6169967"/>
            <a:ext cx="1872208" cy="461665"/>
          </a:xfrm>
          <a:prstGeom prst="rect">
            <a:avLst/>
          </a:prstGeom>
          <a:noFill/>
        </p:spPr>
        <p:txBody>
          <a:bodyPr wrap="square" rtlCol="0">
            <a:spAutoFit/>
          </a:bodyPr>
          <a:lstStyle/>
          <a:p>
            <a:pPr algn="ctr"/>
            <a:fld id="{8DC61AE5-80ED-4D09-BFE3-D934EE51E220}" type="datetime1">
              <a:rPr lang="en-US" altLang="zh-CN" sz="2400" b="0" i="0" smtClean="0">
                <a:solidFill>
                  <a:schemeClr val="tx1"/>
                </a:solidFill>
                <a:effectLst/>
                <a:latin typeface="Lingoes Unicode" pitchFamily="34" charset="-122"/>
                <a:ea typeface="Lingoes Unicode" pitchFamily="34" charset="-122"/>
              </a:rPr>
              <a:t>3/28/2019</a:t>
            </a:fld>
            <a:endParaRPr kumimoji="0" lang="en-US" altLang="zh-CN" sz="2400">
              <a:solidFill>
                <a:schemeClr val="tx1"/>
              </a:solidFill>
              <a:latin typeface="Lingoes Unicode" pitchFamily="34" charset="-122"/>
              <a:ea typeface="Lingoes Unicode" pitchFamily="34" charset="-122"/>
            </a:endParaRPr>
          </a:p>
        </p:txBody>
      </p:sp>
      <p:sp>
        <p:nvSpPr>
          <p:cNvPr id="14" name="矩形 13"/>
          <p:cNvSpPr/>
          <p:nvPr userDrawn="1"/>
        </p:nvSpPr>
        <p:spPr>
          <a:xfrm>
            <a:off x="0" y="2852936"/>
            <a:ext cx="9144000" cy="45719"/>
          </a:xfrm>
          <a:prstGeom prst="rect">
            <a:avLst/>
          </a:prstGeom>
          <a:gradFill>
            <a:gsLst>
              <a:gs pos="22000">
                <a:srgbClr val="BFD7EE"/>
              </a:gs>
              <a:gs pos="0">
                <a:schemeClr val="tx1">
                  <a:lumMod val="95000"/>
                </a:schemeClr>
              </a:gs>
              <a:gs pos="52000">
                <a:schemeClr val="accent1">
                  <a:lumMod val="75000"/>
                </a:schemeClr>
              </a:gs>
              <a:gs pos="100000">
                <a:schemeClr val="accent1">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6096000" y="6248400"/>
            <a:ext cx="2667000" cy="365125"/>
          </a:xfrm>
          <a:prstGeom prst="rect">
            <a:avLst/>
          </a:prstGeom>
        </p:spPr>
        <p:txBody>
          <a:bodyPr/>
          <a:lstStyle/>
          <a:p>
            <a:fld id="{CA33F52F-3EBF-4EFF-BC80-5E2AFBE079C8}" type="datetime4">
              <a:rPr lang="en-US" altLang="zh-CN" smtClean="0"/>
              <a:t>March 28, 2019</a:t>
            </a:fld>
            <a:endParaRPr lang="zh-CN" altLang="en-US"/>
          </a:p>
        </p:txBody>
      </p:sp>
      <p:sp>
        <p:nvSpPr>
          <p:cNvPr id="5" name="页脚占位符 4"/>
          <p:cNvSpPr>
            <a:spLocks noGrp="1"/>
          </p:cNvSpPr>
          <p:nvPr>
            <p:ph type="ftr" sz="quarter" idx="11"/>
          </p:nvPr>
        </p:nvSpPr>
        <p:spPr>
          <a:xfrm>
            <a:off x="609600" y="6248206"/>
            <a:ext cx="5421083" cy="365125"/>
          </a:xfrm>
          <a:prstGeom prst="rect">
            <a:avLst/>
          </a:prstGeom>
        </p:spPr>
        <p:txBody>
          <a:bodyPr/>
          <a:lstStyle/>
          <a:p>
            <a:r>
              <a:rPr lang="en-US" altLang="zh-CN"/>
              <a:t>‹#›</a:t>
            </a:r>
            <a:endParaRPr lang="zh-CN" altLang="en-US"/>
          </a:p>
        </p:txBody>
      </p:sp>
      <p:sp>
        <p:nvSpPr>
          <p:cNvPr id="6" name="灯片编号占位符 5"/>
          <p:cNvSpPr>
            <a:spLocks noGrp="1"/>
          </p:cNvSpPr>
          <p:nvPr>
            <p:ph type="sldNum" sz="quarter" idx="12"/>
          </p:nvPr>
        </p:nvSpPr>
        <p:spPr>
          <a:xfrm>
            <a:off x="42278" y="2708920"/>
            <a:ext cx="533400" cy="244476"/>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6553200" y="6248402"/>
            <a:ext cx="2209800" cy="365125"/>
          </a:xfrm>
          <a:prstGeom prst="rect">
            <a:avLst/>
          </a:prstGeom>
        </p:spPr>
        <p:txBody>
          <a:bodyPr/>
          <a:lstStyle/>
          <a:p>
            <a:fld id="{FF8D82D2-4F37-4CA7-B39C-5ADA3084D0E9}" type="datetime4">
              <a:rPr lang="en-US" altLang="zh-CN" smtClean="0"/>
              <a:t>March 28, 2019</a:t>
            </a:fld>
            <a:endParaRPr lang="zh-CN" altLang="en-US"/>
          </a:p>
        </p:txBody>
      </p:sp>
      <p:sp>
        <p:nvSpPr>
          <p:cNvPr id="5" name="页脚占位符 4"/>
          <p:cNvSpPr>
            <a:spLocks noGrp="1"/>
          </p:cNvSpPr>
          <p:nvPr>
            <p:ph type="ftr" sz="quarter" idx="11"/>
          </p:nvPr>
        </p:nvSpPr>
        <p:spPr>
          <a:xfrm>
            <a:off x="457201" y="6248207"/>
            <a:ext cx="5573483" cy="365125"/>
          </a:xfrm>
          <a:prstGeom prst="rect">
            <a:avLst/>
          </a:prstGeom>
        </p:spPr>
        <p:txBody>
          <a:bodyPr/>
          <a:lstStyle/>
          <a:p>
            <a:r>
              <a:rPr lang="en-US" altLang="zh-CN"/>
              <a:t>‹#›</a:t>
            </a:r>
            <a:endParaRPr lang="zh-CN"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灯片编号占位符 5"/>
          <p:cNvSpPr>
            <a:spLocks noGrp="1"/>
          </p:cNvSpPr>
          <p:nvPr>
            <p:ph type="sldNum" sz="quarter" idx="12"/>
          </p:nvPr>
        </p:nvSpPr>
        <p:spPr>
          <a:xfrm rot="5400000">
            <a:off x="5989638" y="144462"/>
            <a:ext cx="533400" cy="244476"/>
          </a:xfrm>
          <a:prstGeom prst="rect">
            <a:avLst/>
          </a:prstGeom>
        </p:spPr>
        <p:txBody>
          <a:bodyPr/>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anose="020B0604020202020204" pitchFamily="34" charset="0"/>
              <a:buChar char="•"/>
              <a:defRPr/>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a:xfrm>
            <a:off x="6363347" y="6356350"/>
            <a:ext cx="2085975" cy="365125"/>
          </a:xfrm>
          <a:prstGeom prst="rect">
            <a:avLst/>
          </a:prstGeom>
        </p:spPr>
        <p:txBody>
          <a:bodyPr/>
          <a:lstStyle/>
          <a:p>
            <a:fld id="{B11D738E-8962-435F-8C43-147B8DD7E819}" type="datetime1">
              <a:rPr lang="en-US" smtClean="0"/>
              <a:t>3/28/2019</a:t>
            </a:fld>
            <a:endParaRPr lang="en-US"/>
          </a:p>
        </p:txBody>
      </p:sp>
      <p:sp>
        <p:nvSpPr>
          <p:cNvPr id="5" name="Footer Placeholder 4"/>
          <p:cNvSpPr>
            <a:spLocks noGrp="1"/>
          </p:cNvSpPr>
          <p:nvPr>
            <p:ph type="ftr" sz="quarter" idx="11"/>
          </p:nvPr>
        </p:nvSpPr>
        <p:spPr>
          <a:xfrm>
            <a:off x="659165" y="6356350"/>
            <a:ext cx="2847975" cy="365125"/>
          </a:xfrm>
          <a:prstGeom prst="rect">
            <a:avLst/>
          </a:prstGeom>
        </p:spPr>
        <p:txBody>
          <a:bodyPr/>
          <a:lstStyle/>
          <a:p>
            <a:r>
              <a:rPr lang="en-US"/>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Pr>
        <a:solidFill>
          <a:schemeClr val="tx1">
            <a:lumMod val="95000"/>
          </a:schemeClr>
        </a:solidFill>
        <a:effectLst/>
      </p:bgPr>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userDrawn="1"/>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1403648" y="1916832"/>
            <a:ext cx="6477000" cy="1828800"/>
          </a:xfrm>
        </p:spPr>
        <p:txBody>
          <a:bodyPr anchor="b"/>
          <a:lstStyle>
            <a:lvl1pPr algn="l">
              <a:defRPr lang="en-US" baseline="0" dirty="0">
                <a:solidFill>
                  <a:schemeClr val="tx2">
                    <a:lumMod val="10000"/>
                  </a:schemeClr>
                </a:solidFill>
                <a:latin typeface="Arial Black" panose="020B0A04020102020204" pitchFamily="34" charset="0"/>
                <a:ea typeface="Microsoft Himalaya" panose="01010100010101010101" pitchFamily="2" charset="0"/>
              </a:defRPr>
            </a:lvl1pPr>
          </a:lstStyle>
          <a:p>
            <a:endParaRPr kumimoji="0" lang="en-US" dirty="0"/>
          </a:p>
        </p:txBody>
      </p:sp>
      <p:sp>
        <p:nvSpPr>
          <p:cNvPr id="9" name="副标题 8"/>
          <p:cNvSpPr>
            <a:spLocks noGrp="1"/>
          </p:cNvSpPr>
          <p:nvPr>
            <p:ph type="subTitle" idx="1"/>
          </p:nvPr>
        </p:nvSpPr>
        <p:spPr>
          <a:xfrm>
            <a:off x="1403648" y="4077072"/>
            <a:ext cx="5445968" cy="648072"/>
          </a:xfrm>
        </p:spPr>
        <p:txBody>
          <a:bodyPr anchor="ctr">
            <a:normAutofit/>
          </a:bodyPr>
          <a:lstStyle>
            <a:lvl1pPr marL="0" indent="0" algn="l">
              <a:buNone/>
              <a:defRPr lang="en-US" altLang="zh-CN" b="0" i="0" baseline="0" smtClean="0">
                <a:solidFill>
                  <a:schemeClr val="bg2">
                    <a:lumMod val="60000"/>
                    <a:lumOff val="40000"/>
                  </a:schemeClr>
                </a:solidFill>
                <a:effectLst/>
                <a:latin typeface="Lingoes Unicode" pitchFamily="34" charset="-122"/>
                <a:ea typeface="Lingoes Unicode"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dirty="0"/>
          </a:p>
        </p:txBody>
      </p:sp>
      <p:sp>
        <p:nvSpPr>
          <p:cNvPr id="17" name="页脚占位符 16"/>
          <p:cNvSpPr>
            <a:spLocks noGrp="1"/>
          </p:cNvSpPr>
          <p:nvPr>
            <p:ph type="ftr" sz="quarter" idx="11"/>
          </p:nvPr>
        </p:nvSpPr>
        <p:spPr>
          <a:xfrm>
            <a:off x="2085393" y="236538"/>
            <a:ext cx="5867400" cy="365125"/>
          </a:xfrm>
          <a:prstGeom prst="rect">
            <a:avLst/>
          </a:prstGeom>
        </p:spPr>
        <p:txBody>
          <a:bodyPr/>
          <a:lstStyle>
            <a:lvl1pPr algn="r">
              <a:defRPr>
                <a:solidFill>
                  <a:schemeClr val="tx2"/>
                </a:solidFill>
              </a:defRPr>
            </a:lvl1pPr>
          </a:lstStyle>
          <a:p>
            <a:r>
              <a:rPr lang="en-US" altLang="zh-CN"/>
              <a:t>‹#›</a:t>
            </a:r>
            <a:endParaRPr lang="zh-CN" altLang="en-US"/>
          </a:p>
        </p:txBody>
      </p:sp>
      <p:sp>
        <p:nvSpPr>
          <p:cNvPr id="29" name="灯片编号占位符 28"/>
          <p:cNvSpPr>
            <a:spLocks noGrp="1"/>
          </p:cNvSpPr>
          <p:nvPr>
            <p:ph type="sldNum" sz="quarter" idx="12"/>
          </p:nvPr>
        </p:nvSpPr>
        <p:spPr>
          <a:xfrm>
            <a:off x="8001000" y="228600"/>
            <a:ext cx="838200" cy="381000"/>
          </a:xfrm>
          <a:prstGeom prst="rect">
            <a:avLst/>
          </a:prstGeom>
        </p:spPr>
        <p:txBody>
          <a:bodyPr/>
          <a:lstStyle>
            <a:lvl1pPr>
              <a:defRPr>
                <a:solidFill>
                  <a:schemeClr val="tx2"/>
                </a:solidFill>
              </a:defRPr>
            </a:lvl1pPr>
          </a:lstStyle>
          <a:p>
            <a:fld id="{0C913308-F349-4B6D-A68A-DD1791B4A57B}" type="slidenum">
              <a:rPr lang="zh-CN" altLang="en-US" smtClean="0"/>
              <a:t>‹#›</a:t>
            </a:fld>
            <a:endParaRPr lang="zh-CN" altLang="en-US"/>
          </a:p>
        </p:txBody>
      </p:sp>
      <p:sp>
        <p:nvSpPr>
          <p:cNvPr id="2" name="TextBox 1"/>
          <p:cNvSpPr txBox="1"/>
          <p:nvPr userDrawn="1"/>
        </p:nvSpPr>
        <p:spPr>
          <a:xfrm>
            <a:off x="2483768" y="6179111"/>
            <a:ext cx="6408712" cy="461665"/>
          </a:xfrm>
          <a:prstGeom prst="rect">
            <a:avLst/>
          </a:prstGeom>
          <a:noFill/>
        </p:spPr>
        <p:txBody>
          <a:bodyPr wrap="square" rtlCol="0">
            <a:spAutoFit/>
          </a:bodyPr>
          <a:lstStyle/>
          <a:p>
            <a:pPr algn="r"/>
            <a:r>
              <a:rPr lang="en-US" altLang="zh-CN" sz="2400" b="0" i="0">
                <a:solidFill>
                  <a:srgbClr val="1F497D"/>
                </a:solidFill>
                <a:effectLst/>
                <a:latin typeface="Lingoes Unicode" pitchFamily="34" charset="-122"/>
                <a:ea typeface="Lingoes Unicode" pitchFamily="34" charset="-122"/>
              </a:rPr>
              <a:t>Institute for Data Science and Engineering</a:t>
            </a:r>
            <a:endParaRPr kumimoji="0" lang="en-US" altLang="zh-CN" sz="2400">
              <a:latin typeface="Lingoes Unicode" pitchFamily="34" charset="-122"/>
              <a:ea typeface="Lingoes Unicode" pitchFamily="34" charset="-122"/>
            </a:endParaRPr>
          </a:p>
        </p:txBody>
      </p:sp>
      <p:sp>
        <p:nvSpPr>
          <p:cNvPr id="13" name="TextBox 12"/>
          <p:cNvSpPr txBox="1"/>
          <p:nvPr userDrawn="1"/>
        </p:nvSpPr>
        <p:spPr>
          <a:xfrm>
            <a:off x="179464" y="6169967"/>
            <a:ext cx="1872208" cy="461665"/>
          </a:xfrm>
          <a:prstGeom prst="rect">
            <a:avLst/>
          </a:prstGeom>
          <a:noFill/>
        </p:spPr>
        <p:txBody>
          <a:bodyPr wrap="square" rtlCol="0">
            <a:spAutoFit/>
          </a:bodyPr>
          <a:lstStyle/>
          <a:p>
            <a:pPr algn="ctr"/>
            <a:fld id="{8DC61AE5-80ED-4D09-BFE3-D934EE51E220}" type="datetime1">
              <a:rPr lang="en-US" altLang="zh-CN" sz="2400" b="0" i="0" smtClean="0">
                <a:solidFill>
                  <a:schemeClr val="tx1"/>
                </a:solidFill>
                <a:effectLst/>
                <a:latin typeface="Lingoes Unicode" pitchFamily="34" charset="-122"/>
                <a:ea typeface="Lingoes Unicode" pitchFamily="34" charset="-122"/>
              </a:rPr>
              <a:t>3/28/2019</a:t>
            </a:fld>
            <a:endParaRPr kumimoji="0" lang="en-US" altLang="zh-CN" sz="2400">
              <a:solidFill>
                <a:schemeClr val="tx1"/>
              </a:solidFill>
              <a:latin typeface="Lingoes Unicode" pitchFamily="34" charset="-122"/>
              <a:ea typeface="Lingoes Unicode" pitchFamily="34" charset="-122"/>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kumimoji="0" lang="zh-CN" altLang="en-US"/>
              <a:t>单击此处编辑母版标题样式</a:t>
            </a:r>
            <a:endParaRPr kumimoji="0" lang="en-US"/>
          </a:p>
        </p:txBody>
      </p:sp>
      <p:sp>
        <p:nvSpPr>
          <p:cNvPr id="6" name="灯片编号占位符 5"/>
          <p:cNvSpPr>
            <a:spLocks noGrp="1"/>
          </p:cNvSpPr>
          <p:nvPr>
            <p:ph type="sldNum" sz="quarter" idx="12"/>
          </p:nvPr>
        </p:nvSpPr>
        <p:spPr>
          <a:xfrm>
            <a:off x="8028384" y="6381328"/>
            <a:ext cx="720080" cy="244476"/>
          </a:xfrm>
          <a:prstGeom prst="rect">
            <a:avLst/>
          </a:prstGeom>
        </p:spPr>
        <p:txBody>
          <a:bodyPr/>
          <a:lstStyle>
            <a:lvl1pPr>
              <a:defRPr kumimoji="0" lang="en-US" altLang="zh-CN" sz="1400" kern="1200" smtClean="0">
                <a:solidFill>
                  <a:schemeClr val="tx2"/>
                </a:solidFill>
                <a:latin typeface="+mn-lt"/>
                <a:ea typeface="+mn-ea"/>
                <a:cs typeface="+mn-cs"/>
              </a:defRPr>
            </a:lvl1pPr>
          </a:lstStyle>
          <a:p>
            <a:fld id="{9ED3E4F7-A091-42AC-825C-7093DCF883DD}" type="slidenum">
              <a:rPr lang="en-US" altLang="zh-CN" smtClean="0"/>
              <a:t>‹#›</a:t>
            </a:fld>
            <a:endParaRPr lang="zh-CN" altLang="en-US"/>
          </a:p>
        </p:txBody>
      </p:sp>
      <p:sp>
        <p:nvSpPr>
          <p:cNvPr id="8" name="内容占位符 7"/>
          <p:cNvSpPr>
            <a:spLocks noGrp="1"/>
          </p:cNvSpPr>
          <p:nvPr>
            <p:ph sz="quarter" idx="1"/>
          </p:nvPr>
        </p:nvSpPr>
        <p:spPr>
          <a:xfrm>
            <a:off x="612648" y="1600200"/>
            <a:ext cx="8153400" cy="4637112"/>
          </a:xfrm>
        </p:spPr>
        <p:txBody>
          <a:body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1371600" y="2743200"/>
            <a:ext cx="7123113" cy="1673225"/>
          </a:xfrm>
        </p:spPr>
        <p:txBody>
          <a:bodyPr anchor="t"/>
          <a:lstStyle>
            <a:lvl1pPr marL="0" indent="0">
              <a:buNone/>
              <a:defRPr sz="2800" b="1">
                <a:solidFill>
                  <a:schemeClr val="bg2">
                    <a:lumMod val="25000"/>
                  </a:schemeClr>
                </a:solidFill>
                <a:latin typeface="Iskoola Pota" pitchFamily="34" charset="0"/>
                <a:cs typeface="Iskoola Pota" pitchFamily="34" charset="0"/>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b="1" dirty="0"/>
              <a:t>标题</a:t>
            </a:r>
            <a:endParaRPr kumimoji="0" lang="zh-CN" altLang="en-US" dirty="0"/>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0" name="灯片编号占位符 9"/>
          <p:cNvSpPr>
            <a:spLocks noGrp="1"/>
          </p:cNvSpPr>
          <p:nvPr>
            <p:ph type="sldNum" sz="quarter" idx="16"/>
          </p:nvPr>
        </p:nvSpPr>
        <p:spPr>
          <a:xfrm>
            <a:off x="8100392" y="6453336"/>
            <a:ext cx="677416" cy="244476"/>
          </a:xfrm>
          <a:prstGeom prst="rect">
            <a:avLst/>
          </a:prstGeom>
        </p:spPr>
        <p:txBody>
          <a:bodyPr vert="horz" lIns="91440" tIns="45720" rIns="91440" bIns="45720" rtlCol="0" anchor="ctr"/>
          <a:lstStyle>
            <a:lvl1pPr>
              <a:defRPr kumimoji="0" lang="zh-CN" altLang="en-US" sz="1400" smtClean="0">
                <a:solidFill>
                  <a:schemeClr val="tx2"/>
                </a:solidFill>
              </a:defRPr>
            </a:lvl1pPr>
          </a:lstStyle>
          <a:p>
            <a:fld id="{0C913308-F349-4B6D-A68A-DD1791B4A57B}" type="slidenum">
              <a:rPr lang="en-US" altLang="zh-CN"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2" name="灯片编号占位符 11"/>
          <p:cNvSpPr>
            <a:spLocks noGrp="1"/>
          </p:cNvSpPr>
          <p:nvPr>
            <p:ph type="sldNum" sz="quarter" idx="16"/>
          </p:nvPr>
        </p:nvSpPr>
        <p:spPr>
          <a:xfrm>
            <a:off x="7956376" y="6424884"/>
            <a:ext cx="749424" cy="244476"/>
          </a:xfrm>
          <a:prstGeom prst="rect">
            <a:avLst/>
          </a:prstGeom>
        </p:spPr>
        <p:txBody>
          <a:bodyPr vert="horz" lIns="91440" tIns="45720" rIns="91440" bIns="45720" rtlCol="0" anchor="ctr"/>
          <a:lstStyle>
            <a:lvl1pPr>
              <a:defRPr kumimoji="0" lang="zh-CN" altLang="en-US" sz="1400" smtClean="0">
                <a:solidFill>
                  <a:schemeClr val="tx2"/>
                </a:solidFill>
              </a:defRPr>
            </a:lvl1pPr>
          </a:lstStyle>
          <a:p>
            <a:fld id="{0C913308-F349-4B6D-A68A-DD1791B4A57B}" type="slidenum">
              <a:rPr lang="en-US" altLang="zh-CN" smtClean="0"/>
              <a:t>‹#›</a:t>
            </a:fld>
            <a:endParaRPr lang="en-US" altLang="zh-CN"/>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a:xfrm>
            <a:off x="6096000" y="6248400"/>
            <a:ext cx="2667000" cy="365125"/>
          </a:xfrm>
          <a:prstGeom prst="rect">
            <a:avLst/>
          </a:prstGeom>
        </p:spPr>
        <p:txBody>
          <a:bodyPr/>
          <a:lstStyle/>
          <a:p>
            <a:fld id="{573D6B4A-EF74-47E0-8C90-D00442E06633}" type="datetime4">
              <a:rPr lang="en-US" altLang="zh-CN" smtClean="0"/>
              <a:t>March 28, 2019</a:t>
            </a:fld>
            <a:endParaRPr lang="zh-CN" altLang="en-US"/>
          </a:p>
        </p:txBody>
      </p:sp>
      <p:sp>
        <p:nvSpPr>
          <p:cNvPr id="4" name="页脚占位符 3"/>
          <p:cNvSpPr>
            <a:spLocks noGrp="1"/>
          </p:cNvSpPr>
          <p:nvPr>
            <p:ph type="ftr" sz="quarter" idx="11"/>
          </p:nvPr>
        </p:nvSpPr>
        <p:spPr>
          <a:xfrm>
            <a:off x="609600" y="6248206"/>
            <a:ext cx="5421083" cy="365125"/>
          </a:xfrm>
          <a:prstGeom prst="rect">
            <a:avLst/>
          </a:prstGeom>
        </p:spPr>
        <p:txBody>
          <a:bodyPr/>
          <a:lstStyle/>
          <a:p>
            <a:r>
              <a:rPr lang="en-US" altLang="zh-CN"/>
              <a:t>‹#›</a:t>
            </a:r>
            <a:endParaRPr lang="zh-CN" altLang="en-US"/>
          </a:p>
        </p:txBody>
      </p:sp>
      <p:sp>
        <p:nvSpPr>
          <p:cNvPr id="5" name="灯片编号占位符 4"/>
          <p:cNvSpPr>
            <a:spLocks noGrp="1"/>
          </p:cNvSpPr>
          <p:nvPr>
            <p:ph type="sldNum" sz="quarter" idx="12"/>
          </p:nvPr>
        </p:nvSpPr>
        <p:spPr>
          <a:xfrm>
            <a:off x="42278" y="2708920"/>
            <a:ext cx="533400" cy="244476"/>
          </a:xfrm>
          <a:prstGeom prst="rect">
            <a:avLst/>
          </a:prstGeom>
        </p:spPr>
        <p:txBody>
          <a:bodyPr/>
          <a:lstStyle>
            <a:lvl1pPr>
              <a:defRPr>
                <a:solidFill>
                  <a:srgbClr val="FFFFFF"/>
                </a:solidFill>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a:t>单击此处编辑母版标题样式</a:t>
            </a:r>
            <a:endParaRPr kumimoji="0" lang="en-US"/>
          </a:p>
        </p:txBody>
      </p:sp>
      <p:sp>
        <p:nvSpPr>
          <p:cNvPr id="5" name="日期占位符 4"/>
          <p:cNvSpPr>
            <a:spLocks noGrp="1"/>
          </p:cNvSpPr>
          <p:nvPr>
            <p:ph type="dt" sz="half" idx="10"/>
          </p:nvPr>
        </p:nvSpPr>
        <p:spPr>
          <a:xfrm>
            <a:off x="6096000" y="6248400"/>
            <a:ext cx="2667000" cy="365125"/>
          </a:xfrm>
          <a:prstGeom prst="rect">
            <a:avLst/>
          </a:prstGeom>
        </p:spPr>
        <p:txBody>
          <a:bodyPr/>
          <a:lstStyle/>
          <a:p>
            <a:fld id="{86BC694B-E336-457A-B6A1-9A292BCC8706}" type="datetime4">
              <a:rPr lang="en-US" altLang="zh-CN" smtClean="0"/>
              <a:t>March 28, 2019</a:t>
            </a:fld>
            <a:endParaRPr lang="zh-CN" altLang="en-US"/>
          </a:p>
        </p:txBody>
      </p:sp>
      <p:sp>
        <p:nvSpPr>
          <p:cNvPr id="6" name="页脚占位符 5"/>
          <p:cNvSpPr>
            <a:spLocks noGrp="1"/>
          </p:cNvSpPr>
          <p:nvPr>
            <p:ph type="ftr" sz="quarter" idx="11"/>
          </p:nvPr>
        </p:nvSpPr>
        <p:spPr>
          <a:xfrm>
            <a:off x="609600" y="6248206"/>
            <a:ext cx="5421083" cy="365125"/>
          </a:xfrm>
          <a:prstGeom prst="rect">
            <a:avLst/>
          </a:prstGeom>
        </p:spPr>
        <p:txBody>
          <a:bodyPr/>
          <a:lstStyle/>
          <a:p>
            <a:r>
              <a:rPr lang="en-US" altLang="zh-CN"/>
              <a:t>‹#›</a:t>
            </a:r>
            <a:endParaRPr lang="zh-CN" altLang="en-US"/>
          </a:p>
        </p:txBody>
      </p:sp>
      <p:sp>
        <p:nvSpPr>
          <p:cNvPr id="7" name="灯片编号占位符 6"/>
          <p:cNvSpPr>
            <a:spLocks noGrp="1"/>
          </p:cNvSpPr>
          <p:nvPr>
            <p:ph type="sldNum" sz="quarter" idx="12"/>
          </p:nvPr>
        </p:nvSpPr>
        <p:spPr>
          <a:xfrm>
            <a:off x="42278" y="2708920"/>
            <a:ext cx="533400" cy="244476"/>
          </a:xfrm>
          <a:prstGeom prst="rect">
            <a:avLst/>
          </a:prstGeom>
        </p:spPr>
        <p:txBody>
          <a:bodyPr/>
          <a:lstStyle>
            <a:lvl1pPr>
              <a:defRPr>
                <a:solidFill>
                  <a:srgbClr val="FFFFFF"/>
                </a:solidFill>
              </a:defRPr>
            </a:lvl1pPr>
          </a:lstStyle>
          <a:p>
            <a:fld id="{0C913308-F349-4B6D-A68A-DD1791B4A57B}" type="slidenum">
              <a:rPr lang="zh-CN" altLang="en-US" smtClean="0"/>
              <a:t>‹#›</a:t>
            </a:fld>
            <a:endParaRPr lang="zh-CN" alt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a:t>单击此处编辑母版文本样式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6248400"/>
            <a:ext cx="2667000" cy="365125"/>
          </a:xfrm>
          <a:prstGeom prst="rect">
            <a:avLst/>
          </a:prstGeom>
        </p:spPr>
        <p:txBody>
          <a:bodyPr rtlCol="0"/>
          <a:lstStyle/>
          <a:p>
            <a:fld id="{B2E17B02-4080-4764-B3F3-7D959B2FFB20}" type="datetime4">
              <a:rPr lang="en-US" altLang="zh-CN" smtClean="0"/>
              <a:t>March 28, 2019</a:t>
            </a:fld>
            <a:endParaRPr lang="zh-CN" altLang="en-US"/>
          </a:p>
        </p:txBody>
      </p:sp>
      <p:sp>
        <p:nvSpPr>
          <p:cNvPr id="13" name="灯片编号占位符 12"/>
          <p:cNvSpPr>
            <a:spLocks noGrp="1"/>
          </p:cNvSpPr>
          <p:nvPr>
            <p:ph type="sldNum" sz="quarter" idx="11"/>
          </p:nvPr>
        </p:nvSpPr>
        <p:spPr>
          <a:xfrm>
            <a:off x="0" y="4667249"/>
            <a:ext cx="1447800" cy="663578"/>
          </a:xfrm>
          <a:prstGeom prst="rect">
            <a:avLst/>
          </a:prstGeom>
        </p:spPr>
        <p:txBody>
          <a:bodyPr rtlCol="0"/>
          <a:lstStyle>
            <a:lvl1pPr>
              <a:defRPr sz="2800"/>
            </a:lvl1pPr>
          </a:lstStyle>
          <a:p>
            <a:fld id="{0C913308-F349-4B6D-A68A-DD1791B4A57B}" type="slidenum">
              <a:rPr lang="zh-CN" altLang="en-US" smtClean="0"/>
              <a:t>‹#›</a:t>
            </a:fld>
            <a:endParaRPr lang="zh-CN" altLang="en-US"/>
          </a:p>
        </p:txBody>
      </p:sp>
      <p:sp>
        <p:nvSpPr>
          <p:cNvPr id="14" name="页脚占位符 13"/>
          <p:cNvSpPr>
            <a:spLocks noGrp="1"/>
          </p:cNvSpPr>
          <p:nvPr>
            <p:ph type="ftr" sz="quarter" idx="12"/>
          </p:nvPr>
        </p:nvSpPr>
        <p:spPr>
          <a:xfrm>
            <a:off x="1600200" y="6248206"/>
            <a:ext cx="4572000" cy="365125"/>
          </a:xfrm>
          <a:prstGeom prst="rect">
            <a:avLst/>
          </a:prstGeom>
        </p:spPr>
        <p:txBody>
          <a:bodyPr rtlCol="0"/>
          <a:lstStyle/>
          <a:p>
            <a:r>
              <a:rPr lang="en-US" altLang="zh-CN"/>
              <a:t>‹#›</a:t>
            </a:r>
            <a:endParaRPr lang="zh-CN" alt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a:t>单击图标添加图片</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b" anchorCtr="0">
            <a:normAutofit/>
          </a:bodyPr>
          <a:lstStyle/>
          <a:p>
            <a:r>
              <a:rPr kumimoji="0" lang="zh-CN" altLang="en-US" dirty="0"/>
              <a:t>单击此处编辑母版标题样式</a:t>
            </a:r>
            <a:endParaRPr kumimoji="0" lang="en-US" dirty="0"/>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dirty="0"/>
              <a:t>单击此处编辑母版文本样式</a:t>
            </a:r>
          </a:p>
          <a:p>
            <a:pPr lvl="1" eaLnBrk="1" latinLnBrk="0" hangingPunct="1"/>
            <a:r>
              <a:rPr kumimoji="0" lang="zh-CN" altLang="en-US" dirty="0"/>
              <a:t>第二级</a:t>
            </a:r>
          </a:p>
          <a:p>
            <a:pPr lvl="2" eaLnBrk="1" latinLnBrk="0" hangingPunct="1"/>
            <a:r>
              <a:rPr kumimoji="0" lang="zh-CN" altLang="en-US" dirty="0"/>
              <a:t>第三级</a:t>
            </a:r>
          </a:p>
          <a:p>
            <a:pPr lvl="3" eaLnBrk="1" latinLnBrk="0" hangingPunct="1"/>
            <a:r>
              <a:rPr kumimoji="0" lang="zh-CN" altLang="en-US" dirty="0"/>
              <a:t>第四级</a:t>
            </a:r>
          </a:p>
          <a:p>
            <a:pPr lvl="4" eaLnBrk="1" latinLnBrk="0" hangingPunct="1"/>
            <a:r>
              <a:rPr kumimoji="0" lang="zh-CN" altLang="en-US" dirty="0"/>
              <a:t>第五级</a:t>
            </a:r>
            <a:endParaRPr kumimoji="0" lang="en-US" dirty="0"/>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灯片编号占位符 1"/>
          <p:cNvSpPr>
            <a:spLocks noGrp="1"/>
          </p:cNvSpPr>
          <p:nvPr>
            <p:ph type="sldNum" sz="quarter" idx="4"/>
          </p:nvPr>
        </p:nvSpPr>
        <p:spPr>
          <a:xfrm>
            <a:off x="6660232" y="645901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8FBBD6-798D-41F4-BFBC-DBD6518CD36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0.xml"/><Relationship Id="rId16"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35.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700808"/>
            <a:ext cx="8064896" cy="1152128"/>
          </a:xfrm>
        </p:spPr>
        <p:txBody>
          <a:bodyPr>
            <a:normAutofit/>
          </a:bodyPr>
          <a:lstStyle/>
          <a:p>
            <a:pPr algn="ctr"/>
            <a:r>
              <a:rPr lang="en-US" altLang="zh-CN" sz="4400" dirty="0" smtClean="0">
                <a:solidFill>
                  <a:schemeClr val="accent2">
                    <a:lumMod val="75000"/>
                  </a:schemeClr>
                </a:solidFill>
              </a:rPr>
              <a:t>Federated Transfer Learning</a:t>
            </a:r>
            <a:endParaRPr lang="zh-CN" altLang="en-US" sz="4400" dirty="0">
              <a:solidFill>
                <a:schemeClr val="accent2">
                  <a:lumMod val="75000"/>
                </a:schemeClr>
              </a:solidFill>
            </a:endParaRPr>
          </a:p>
        </p:txBody>
      </p:sp>
      <p:pic>
        <p:nvPicPr>
          <p:cNvPr id="6" name="Picture 5" descr="ecnu.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0945" y="118062"/>
            <a:ext cx="1481401" cy="1481401"/>
          </a:xfrm>
          <a:prstGeom prst="rect">
            <a:avLst/>
          </a:prstGeom>
        </p:spPr>
      </p:pic>
      <p:sp>
        <p:nvSpPr>
          <p:cNvPr id="3" name="文本框 2"/>
          <p:cNvSpPr txBox="1"/>
          <p:nvPr/>
        </p:nvSpPr>
        <p:spPr>
          <a:xfrm>
            <a:off x="7452320" y="5517232"/>
            <a:ext cx="1512168" cy="369332"/>
          </a:xfrm>
          <a:prstGeom prst="rect">
            <a:avLst/>
          </a:prstGeom>
          <a:noFill/>
        </p:spPr>
        <p:txBody>
          <a:bodyPr wrap="square" rtlCol="0">
            <a:spAutoFit/>
          </a:bodyPr>
          <a:lstStyle/>
          <a:p>
            <a:r>
              <a:rPr lang="zh-CN" altLang="en-US" dirty="0" smtClean="0">
                <a:solidFill>
                  <a:schemeClr val="bg1"/>
                </a:solidFill>
              </a:rPr>
              <a:t>程俊宏</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5582765" y="3864036"/>
            <a:ext cx="576064" cy="429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483768" y="3864036"/>
            <a:ext cx="936104" cy="429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训练流程</a:t>
            </a:r>
            <a:endParaRPr lang="zh-CN" altLang="en-US" dirty="0"/>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10</a:t>
            </a:fld>
            <a:endParaRPr lang="en-US"/>
          </a:p>
        </p:txBody>
      </p:sp>
      <p:grpSp>
        <p:nvGrpSpPr>
          <p:cNvPr id="18" name="组合 17"/>
          <p:cNvGrpSpPr/>
          <p:nvPr/>
        </p:nvGrpSpPr>
        <p:grpSpPr>
          <a:xfrm>
            <a:off x="2339752" y="2167595"/>
            <a:ext cx="1584176" cy="1080120"/>
            <a:chOff x="683568" y="2060848"/>
            <a:chExt cx="1584176" cy="1080120"/>
          </a:xfrm>
        </p:grpSpPr>
        <p:grpSp>
          <p:nvGrpSpPr>
            <p:cNvPr id="11" name="组合 10"/>
            <p:cNvGrpSpPr/>
            <p:nvPr/>
          </p:nvGrpSpPr>
          <p:grpSpPr>
            <a:xfrm>
              <a:off x="683568" y="2060848"/>
              <a:ext cx="1584176" cy="360040"/>
              <a:chOff x="683568" y="2060848"/>
              <a:chExt cx="1584176" cy="360040"/>
            </a:xfrm>
          </p:grpSpPr>
          <p:sp>
            <p:nvSpPr>
              <p:cNvPr id="6" name="圆角矩形 5"/>
              <p:cNvSpPr/>
              <p:nvPr/>
            </p:nvSpPr>
            <p:spPr>
              <a:xfrm>
                <a:off x="683568" y="2060848"/>
                <a:ext cx="1584176" cy="36004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7584"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95636"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763688"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683568" y="2780928"/>
              <a:ext cx="1584176" cy="360040"/>
              <a:chOff x="683568" y="2060848"/>
              <a:chExt cx="1584176" cy="360040"/>
            </a:xfrm>
          </p:grpSpPr>
          <p:sp>
            <p:nvSpPr>
              <p:cNvPr id="13" name="圆角矩形 12"/>
              <p:cNvSpPr/>
              <p:nvPr/>
            </p:nvSpPr>
            <p:spPr>
              <a:xfrm>
                <a:off x="683568" y="2060848"/>
                <a:ext cx="1584176" cy="36004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7584"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295636"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763688"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下箭头 16"/>
            <p:cNvSpPr/>
            <p:nvPr/>
          </p:nvSpPr>
          <p:spPr>
            <a:xfrm>
              <a:off x="1381974" y="2474620"/>
              <a:ext cx="216024" cy="288032"/>
            </a:xfrm>
            <a:prstGeom prst="down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5030866" y="2167595"/>
            <a:ext cx="1584176" cy="1080120"/>
            <a:chOff x="683568" y="2060848"/>
            <a:chExt cx="1584176" cy="1080120"/>
          </a:xfrm>
        </p:grpSpPr>
        <p:grpSp>
          <p:nvGrpSpPr>
            <p:cNvPr id="20" name="组合 19"/>
            <p:cNvGrpSpPr/>
            <p:nvPr/>
          </p:nvGrpSpPr>
          <p:grpSpPr>
            <a:xfrm>
              <a:off x="683568" y="2060848"/>
              <a:ext cx="1584176" cy="360040"/>
              <a:chOff x="683568" y="2060848"/>
              <a:chExt cx="1584176" cy="360040"/>
            </a:xfrm>
          </p:grpSpPr>
          <p:sp>
            <p:nvSpPr>
              <p:cNvPr id="27" name="圆角矩形 26"/>
              <p:cNvSpPr/>
              <p:nvPr/>
            </p:nvSpPr>
            <p:spPr>
              <a:xfrm>
                <a:off x="683568" y="2060848"/>
                <a:ext cx="1584176" cy="36004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27584"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295636"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763688"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683568" y="2780928"/>
              <a:ext cx="1584176" cy="360040"/>
              <a:chOff x="683568" y="2060848"/>
              <a:chExt cx="1584176" cy="360040"/>
            </a:xfrm>
          </p:grpSpPr>
          <p:sp>
            <p:nvSpPr>
              <p:cNvPr id="23" name="圆角矩形 22"/>
              <p:cNvSpPr/>
              <p:nvPr/>
            </p:nvSpPr>
            <p:spPr>
              <a:xfrm>
                <a:off x="683568" y="2060848"/>
                <a:ext cx="1584176" cy="36004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27584"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295636"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763688"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下箭头 21"/>
            <p:cNvSpPr/>
            <p:nvPr/>
          </p:nvSpPr>
          <p:spPr>
            <a:xfrm>
              <a:off x="1381974" y="2474620"/>
              <a:ext cx="216024" cy="288032"/>
            </a:xfrm>
            <a:prstGeom prst="down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2105726" y="1988840"/>
            <a:ext cx="2034226" cy="15121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842030" y="1969299"/>
            <a:ext cx="2034226" cy="15121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321750" y="1568904"/>
            <a:ext cx="1602178" cy="369332"/>
          </a:xfrm>
          <a:prstGeom prst="rect">
            <a:avLst/>
          </a:prstGeom>
          <a:noFill/>
        </p:spPr>
        <p:txBody>
          <a:bodyPr wrap="square" rtlCol="0">
            <a:spAutoFit/>
          </a:bodyPr>
          <a:lstStyle/>
          <a:p>
            <a:r>
              <a:rPr lang="en-US" altLang="zh-CN" dirty="0" smtClean="0"/>
              <a:t>Source party A</a:t>
            </a:r>
            <a:endParaRPr lang="zh-CN" altLang="en-US" dirty="0"/>
          </a:p>
        </p:txBody>
      </p:sp>
      <p:sp>
        <p:nvSpPr>
          <p:cNvPr id="34" name="文本框 33"/>
          <p:cNvSpPr txBox="1"/>
          <p:nvPr/>
        </p:nvSpPr>
        <p:spPr>
          <a:xfrm>
            <a:off x="5012864" y="1537117"/>
            <a:ext cx="1602178" cy="369332"/>
          </a:xfrm>
          <a:prstGeom prst="rect">
            <a:avLst/>
          </a:prstGeom>
          <a:noFill/>
        </p:spPr>
        <p:txBody>
          <a:bodyPr wrap="square" rtlCol="0">
            <a:spAutoFit/>
          </a:bodyPr>
          <a:lstStyle/>
          <a:p>
            <a:r>
              <a:rPr lang="en-US" altLang="zh-CN" dirty="0" smtClean="0"/>
              <a:t>Target party </a:t>
            </a:r>
            <a:r>
              <a:rPr lang="en-US" altLang="zh-CN" dirty="0"/>
              <a:t>B</a:t>
            </a:r>
            <a:endParaRPr lang="zh-CN" altLang="en-US" dirty="0"/>
          </a:p>
        </p:txBody>
      </p:sp>
      <mc:AlternateContent xmlns:mc="http://schemas.openxmlformats.org/markup-compatibility/2006" xmlns:a14="http://schemas.microsoft.com/office/drawing/2010/main">
        <mc:Choice Requires="a14">
          <p:sp>
            <p:nvSpPr>
              <p:cNvPr id="35" name="文本框 34"/>
              <p:cNvSpPr txBox="1"/>
              <p:nvPr/>
            </p:nvSpPr>
            <p:spPr>
              <a:xfrm>
                <a:off x="722897" y="2594133"/>
                <a:ext cx="1031790" cy="2935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𝐴</m:t>
                          </m:r>
                        </m:sup>
                      </m:sSubSup>
                    </m:oMath>
                  </m:oMathPara>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722897" y="2594133"/>
                <a:ext cx="1031790" cy="293542"/>
              </a:xfrm>
              <a:prstGeom prst="rect">
                <a:avLst/>
              </a:prstGeom>
              <a:blipFill rotWithShape="1">
                <a:blip r:embed="rId3"/>
                <a:stretch>
                  <a:fillRect b="-208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7092280" y="2632813"/>
                <a:ext cx="1031790" cy="292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𝐵</m:t>
                          </m:r>
                        </m:sup>
                      </m:sSubSup>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7092280" y="2632813"/>
                <a:ext cx="1031790" cy="292131"/>
              </a:xfrm>
              <a:prstGeom prst="rect">
                <a:avLst/>
              </a:prstGeom>
              <a:blipFill rotWithShape="1">
                <a:blip r:embed="rId4"/>
                <a:stretch>
                  <a:fillRect b="-208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2630275" y="3861048"/>
                <a:ext cx="1031790" cy="2935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𝐴</m:t>
                          </m:r>
                        </m:sup>
                      </m:sSubSup>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2630275" y="3861048"/>
                <a:ext cx="1031790" cy="293542"/>
              </a:xfrm>
              <a:prstGeom prst="rect">
                <a:avLst/>
              </a:prstGeom>
              <a:blipFill rotWithShape="1">
                <a:blip r:embed="rId5"/>
                <a:stretch>
                  <a:fillRect b="-2040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5354902" y="3864036"/>
                <a:ext cx="1031790" cy="292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𝐵</m:t>
                          </m:r>
                        </m:sup>
                      </m:sSubSup>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5354902" y="3864036"/>
                <a:ext cx="1031790" cy="292131"/>
              </a:xfrm>
              <a:prstGeom prst="rect">
                <a:avLst/>
              </a:prstGeom>
              <a:blipFill rotWithShape="1">
                <a:blip r:embed="rId6"/>
                <a:stretch>
                  <a:fillRect b="-20833"/>
                </a:stretch>
              </a:blipFill>
            </p:spPr>
            <p:txBody>
              <a:bodyPr/>
              <a:lstStyle/>
              <a:p>
                <a:r>
                  <a:rPr lang="zh-CN" altLang="en-US">
                    <a:noFill/>
                  </a:rPr>
                  <a:t> </a:t>
                </a:r>
                <a:endParaRPr lang="zh-CN" altLang="en-US">
                  <a:noFill/>
                </a:endParaRPr>
              </a:p>
            </p:txBody>
          </p:sp>
        </mc:Fallback>
      </mc:AlternateContent>
      <p:sp>
        <p:nvSpPr>
          <p:cNvPr id="39" name="右箭头 38"/>
          <p:cNvSpPr/>
          <p:nvPr/>
        </p:nvSpPr>
        <p:spPr>
          <a:xfrm>
            <a:off x="1475656" y="2702759"/>
            <a:ext cx="504056" cy="184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右箭头 39"/>
          <p:cNvSpPr/>
          <p:nvPr/>
        </p:nvSpPr>
        <p:spPr>
          <a:xfrm rot="10800000">
            <a:off x="6902278" y="2702759"/>
            <a:ext cx="504056" cy="184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rot="5400000">
            <a:off x="2991452" y="3585033"/>
            <a:ext cx="309436" cy="242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rot="5400000">
            <a:off x="5695851" y="3579516"/>
            <a:ext cx="309436" cy="242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5" name="文本框 44"/>
              <p:cNvSpPr txBox="1"/>
              <p:nvPr/>
            </p:nvSpPr>
            <p:spPr>
              <a:xfrm>
                <a:off x="2623739" y="3877591"/>
                <a:ext cx="2503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45" name="文本框 44"/>
              <p:cNvSpPr txBox="1">
                <a:spLocks noRot="1" noChangeAspect="1" noMove="1" noResize="1" noEditPoints="1" noAdjustHandles="1" noChangeArrowheads="1" noChangeShapeType="1" noTextEdit="1"/>
              </p:cNvSpPr>
              <p:nvPr/>
            </p:nvSpPr>
            <p:spPr>
              <a:xfrm>
                <a:off x="2623739" y="3877591"/>
                <a:ext cx="250389" cy="276999"/>
              </a:xfrm>
              <a:prstGeom prst="rect">
                <a:avLst/>
              </a:prstGeom>
              <a:blipFill rotWithShape="1">
                <a:blip r:embed="rId7"/>
                <a:stretch>
                  <a:fillRect l="-24390" r="-9756" b="-23913"/>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P spid="35" grpId="0"/>
      <p:bldP spid="36" grpId="0"/>
      <p:bldP spid="37" grpId="0"/>
      <p:bldP spid="38" grpId="0"/>
      <p:bldP spid="39" grpId="0" animBg="1"/>
      <p:bldP spid="40" grpId="0" animBg="1"/>
      <p:bldP spid="41" grpId="0" animBg="1"/>
      <p:bldP spid="42" grpId="0" animBg="1"/>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训练流程</a:t>
            </a:r>
            <a:endParaRPr lang="zh-CN" altLang="en-US" dirty="0"/>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11</a:t>
            </a:fld>
            <a:endParaRPr lang="en-US"/>
          </a:p>
        </p:txBody>
      </p:sp>
      <p:grpSp>
        <p:nvGrpSpPr>
          <p:cNvPr id="18" name="组合 17"/>
          <p:cNvGrpSpPr/>
          <p:nvPr/>
        </p:nvGrpSpPr>
        <p:grpSpPr>
          <a:xfrm>
            <a:off x="2339752" y="2167595"/>
            <a:ext cx="1584176" cy="1080120"/>
            <a:chOff x="683568" y="2060848"/>
            <a:chExt cx="1584176" cy="1080120"/>
          </a:xfrm>
        </p:grpSpPr>
        <p:grpSp>
          <p:nvGrpSpPr>
            <p:cNvPr id="11" name="组合 10"/>
            <p:cNvGrpSpPr/>
            <p:nvPr/>
          </p:nvGrpSpPr>
          <p:grpSpPr>
            <a:xfrm>
              <a:off x="683568" y="2060848"/>
              <a:ext cx="1584176" cy="360040"/>
              <a:chOff x="683568" y="2060848"/>
              <a:chExt cx="1584176" cy="360040"/>
            </a:xfrm>
          </p:grpSpPr>
          <p:sp>
            <p:nvSpPr>
              <p:cNvPr id="6" name="圆角矩形 5"/>
              <p:cNvSpPr/>
              <p:nvPr/>
            </p:nvSpPr>
            <p:spPr>
              <a:xfrm>
                <a:off x="683568" y="2060848"/>
                <a:ext cx="1584176" cy="36004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27584"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95636"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763688"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683568" y="2780928"/>
              <a:ext cx="1584176" cy="360040"/>
              <a:chOff x="683568" y="2060848"/>
              <a:chExt cx="1584176" cy="360040"/>
            </a:xfrm>
          </p:grpSpPr>
          <p:sp>
            <p:nvSpPr>
              <p:cNvPr id="13" name="圆角矩形 12"/>
              <p:cNvSpPr/>
              <p:nvPr/>
            </p:nvSpPr>
            <p:spPr>
              <a:xfrm>
                <a:off x="683568" y="2060848"/>
                <a:ext cx="1584176" cy="36004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7584"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295636"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763688"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下箭头 16"/>
            <p:cNvSpPr/>
            <p:nvPr/>
          </p:nvSpPr>
          <p:spPr>
            <a:xfrm>
              <a:off x="1381974" y="2474620"/>
              <a:ext cx="216024" cy="288032"/>
            </a:xfrm>
            <a:prstGeom prst="down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5030866" y="2167595"/>
            <a:ext cx="1584176" cy="1080120"/>
            <a:chOff x="683568" y="2060848"/>
            <a:chExt cx="1584176" cy="1080120"/>
          </a:xfrm>
        </p:grpSpPr>
        <p:grpSp>
          <p:nvGrpSpPr>
            <p:cNvPr id="20" name="组合 19"/>
            <p:cNvGrpSpPr/>
            <p:nvPr/>
          </p:nvGrpSpPr>
          <p:grpSpPr>
            <a:xfrm>
              <a:off x="683568" y="2060848"/>
              <a:ext cx="1584176" cy="360040"/>
              <a:chOff x="683568" y="2060848"/>
              <a:chExt cx="1584176" cy="360040"/>
            </a:xfrm>
          </p:grpSpPr>
          <p:sp>
            <p:nvSpPr>
              <p:cNvPr id="27" name="圆角矩形 26"/>
              <p:cNvSpPr/>
              <p:nvPr/>
            </p:nvSpPr>
            <p:spPr>
              <a:xfrm>
                <a:off x="683568" y="2060848"/>
                <a:ext cx="1584176" cy="36004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27584"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295636"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763688"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683568" y="2780928"/>
              <a:ext cx="1584176" cy="360040"/>
              <a:chOff x="683568" y="2060848"/>
              <a:chExt cx="1584176" cy="360040"/>
            </a:xfrm>
          </p:grpSpPr>
          <p:sp>
            <p:nvSpPr>
              <p:cNvPr id="23" name="圆角矩形 22"/>
              <p:cNvSpPr/>
              <p:nvPr/>
            </p:nvSpPr>
            <p:spPr>
              <a:xfrm>
                <a:off x="683568" y="2060848"/>
                <a:ext cx="1584176" cy="36004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27584"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295636"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763688" y="2060848"/>
                <a:ext cx="360040" cy="360040"/>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下箭头 21"/>
            <p:cNvSpPr/>
            <p:nvPr/>
          </p:nvSpPr>
          <p:spPr>
            <a:xfrm>
              <a:off x="1381974" y="2474620"/>
              <a:ext cx="216024" cy="288032"/>
            </a:xfrm>
            <a:prstGeom prst="down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2105726" y="1988840"/>
            <a:ext cx="2034226" cy="15121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842030" y="1969299"/>
            <a:ext cx="2034226" cy="15121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321750" y="1568904"/>
            <a:ext cx="1602178" cy="369332"/>
          </a:xfrm>
          <a:prstGeom prst="rect">
            <a:avLst/>
          </a:prstGeom>
          <a:noFill/>
        </p:spPr>
        <p:txBody>
          <a:bodyPr wrap="square" rtlCol="0">
            <a:spAutoFit/>
          </a:bodyPr>
          <a:lstStyle/>
          <a:p>
            <a:r>
              <a:rPr lang="en-US" altLang="zh-CN" dirty="0" smtClean="0"/>
              <a:t>Source party A</a:t>
            </a:r>
            <a:endParaRPr lang="zh-CN" altLang="en-US" dirty="0"/>
          </a:p>
        </p:txBody>
      </p:sp>
      <p:sp>
        <p:nvSpPr>
          <p:cNvPr id="34" name="文本框 33"/>
          <p:cNvSpPr txBox="1"/>
          <p:nvPr/>
        </p:nvSpPr>
        <p:spPr>
          <a:xfrm>
            <a:off x="5012864" y="1537117"/>
            <a:ext cx="1602178" cy="369332"/>
          </a:xfrm>
          <a:prstGeom prst="rect">
            <a:avLst/>
          </a:prstGeom>
          <a:noFill/>
        </p:spPr>
        <p:txBody>
          <a:bodyPr wrap="square" rtlCol="0">
            <a:spAutoFit/>
          </a:bodyPr>
          <a:lstStyle/>
          <a:p>
            <a:r>
              <a:rPr lang="en-US" altLang="zh-CN" dirty="0" smtClean="0"/>
              <a:t>Target party </a:t>
            </a:r>
            <a:r>
              <a:rPr lang="en-US" altLang="zh-CN" dirty="0"/>
              <a:t>B</a:t>
            </a:r>
            <a:endParaRPr lang="zh-CN" altLang="en-US" dirty="0"/>
          </a:p>
        </p:txBody>
      </p:sp>
      <mc:AlternateContent xmlns:mc="http://schemas.openxmlformats.org/markup-compatibility/2006" xmlns:a14="http://schemas.microsoft.com/office/drawing/2010/main">
        <mc:Choice Requires="a14">
          <p:sp>
            <p:nvSpPr>
              <p:cNvPr id="35" name="文本框 34"/>
              <p:cNvSpPr txBox="1"/>
              <p:nvPr/>
            </p:nvSpPr>
            <p:spPr>
              <a:xfrm>
                <a:off x="722897" y="2594133"/>
                <a:ext cx="1031790" cy="2935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𝐴</m:t>
                          </m:r>
                        </m:sup>
                      </m:sSubSup>
                    </m:oMath>
                  </m:oMathPara>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722897" y="2594133"/>
                <a:ext cx="1031790" cy="293542"/>
              </a:xfrm>
              <a:prstGeom prst="rect">
                <a:avLst/>
              </a:prstGeom>
              <a:blipFill rotWithShape="1">
                <a:blip r:embed="rId3"/>
                <a:stretch>
                  <a:fillRect b="-208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7092280" y="2632813"/>
                <a:ext cx="1031790" cy="292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𝐵</m:t>
                          </m:r>
                        </m:sup>
                      </m:sSubSup>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7092280" y="2632813"/>
                <a:ext cx="1031790" cy="292131"/>
              </a:xfrm>
              <a:prstGeom prst="rect">
                <a:avLst/>
              </a:prstGeom>
              <a:blipFill rotWithShape="1">
                <a:blip r:embed="rId4"/>
                <a:stretch>
                  <a:fillRect b="-20833"/>
                </a:stretch>
              </a:blipFill>
            </p:spPr>
            <p:txBody>
              <a:bodyPr/>
              <a:lstStyle/>
              <a:p>
                <a:r>
                  <a:rPr lang="zh-CN" altLang="en-US">
                    <a:noFill/>
                  </a:rPr>
                  <a:t> </a:t>
                </a:r>
                <a:endParaRPr lang="zh-CN" altLang="en-US">
                  <a:noFill/>
                </a:endParaRPr>
              </a:p>
            </p:txBody>
          </p:sp>
        </mc:Fallback>
      </mc:AlternateContent>
      <p:grpSp>
        <p:nvGrpSpPr>
          <p:cNvPr id="10" name="组合 9"/>
          <p:cNvGrpSpPr/>
          <p:nvPr/>
        </p:nvGrpSpPr>
        <p:grpSpPr>
          <a:xfrm>
            <a:off x="5354902" y="3864036"/>
            <a:ext cx="1031790" cy="429060"/>
            <a:chOff x="5354902" y="3864036"/>
            <a:chExt cx="1031790" cy="429060"/>
          </a:xfrm>
        </p:grpSpPr>
        <p:sp>
          <p:nvSpPr>
            <p:cNvPr id="44" name="矩形 43"/>
            <p:cNvSpPr/>
            <p:nvPr/>
          </p:nvSpPr>
          <p:spPr>
            <a:xfrm>
              <a:off x="5582765" y="3864036"/>
              <a:ext cx="576064" cy="429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 name="文本框 37"/>
                <p:cNvSpPr txBox="1"/>
                <p:nvPr/>
              </p:nvSpPr>
              <p:spPr>
                <a:xfrm>
                  <a:off x="5354902" y="3864036"/>
                  <a:ext cx="1031790" cy="292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𝐵</m:t>
                            </m:r>
                          </m:sup>
                        </m:sSubSup>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5354902" y="3864036"/>
                  <a:ext cx="1031790" cy="292131"/>
                </a:xfrm>
                <a:prstGeom prst="rect">
                  <a:avLst/>
                </a:prstGeom>
                <a:blipFill rotWithShape="1">
                  <a:blip r:embed="rId5"/>
                  <a:stretch>
                    <a:fillRect b="-20833"/>
                  </a:stretch>
                </a:blipFill>
              </p:spPr>
              <p:txBody>
                <a:bodyPr/>
                <a:lstStyle/>
                <a:p>
                  <a:r>
                    <a:rPr lang="zh-CN" altLang="en-US">
                      <a:noFill/>
                    </a:rPr>
                    <a:t> </a:t>
                  </a:r>
                  <a:endParaRPr lang="zh-CN" altLang="en-US">
                    <a:noFill/>
                  </a:endParaRPr>
                </a:p>
              </p:txBody>
            </p:sp>
          </mc:Fallback>
        </mc:AlternateContent>
      </p:grpSp>
      <p:sp>
        <p:nvSpPr>
          <p:cNvPr id="39" name="右箭头 38"/>
          <p:cNvSpPr/>
          <p:nvPr/>
        </p:nvSpPr>
        <p:spPr>
          <a:xfrm>
            <a:off x="1475656" y="2702759"/>
            <a:ext cx="504056" cy="184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右箭头 39"/>
          <p:cNvSpPr/>
          <p:nvPr/>
        </p:nvSpPr>
        <p:spPr>
          <a:xfrm rot="10800000">
            <a:off x="6902278" y="2702759"/>
            <a:ext cx="504056" cy="184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rot="5400000">
            <a:off x="2991452" y="3585033"/>
            <a:ext cx="309436" cy="242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rot="5400000">
            <a:off x="5695851" y="3579516"/>
            <a:ext cx="309436" cy="242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483768" y="3861048"/>
            <a:ext cx="1178297" cy="432048"/>
            <a:chOff x="2483768" y="3861048"/>
            <a:chExt cx="1178297" cy="432048"/>
          </a:xfrm>
        </p:grpSpPr>
        <p:sp>
          <p:nvSpPr>
            <p:cNvPr id="43" name="矩形 42"/>
            <p:cNvSpPr/>
            <p:nvPr/>
          </p:nvSpPr>
          <p:spPr>
            <a:xfrm>
              <a:off x="2483768" y="3864036"/>
              <a:ext cx="936104" cy="429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p:cNvSpPr txBox="1"/>
                <p:nvPr/>
              </p:nvSpPr>
              <p:spPr>
                <a:xfrm>
                  <a:off x="2630275" y="3861048"/>
                  <a:ext cx="1031790" cy="2935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𝐴</m:t>
                            </m:r>
                          </m:sup>
                        </m:sSubSup>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2630275" y="3861048"/>
                  <a:ext cx="1031790" cy="293542"/>
                </a:xfrm>
                <a:prstGeom prst="rect">
                  <a:avLst/>
                </a:prstGeom>
                <a:blipFill rotWithShape="1">
                  <a:blip r:embed="rId6"/>
                  <a:stretch>
                    <a:fillRect b="-2040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2623739" y="3877591"/>
                  <a:ext cx="2503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45" name="文本框 44"/>
                <p:cNvSpPr txBox="1">
                  <a:spLocks noRot="1" noChangeAspect="1" noMove="1" noResize="1" noEditPoints="1" noAdjustHandles="1" noChangeArrowheads="1" noChangeShapeType="1" noTextEdit="1"/>
                </p:cNvSpPr>
                <p:nvPr/>
              </p:nvSpPr>
              <p:spPr>
                <a:xfrm>
                  <a:off x="2623739" y="3877591"/>
                  <a:ext cx="250389" cy="276999"/>
                </a:xfrm>
                <a:prstGeom prst="rect">
                  <a:avLst/>
                </a:prstGeom>
                <a:blipFill rotWithShape="1">
                  <a:blip r:embed="rId7"/>
                  <a:stretch>
                    <a:fillRect l="-24390" r="-9756" b="-23913"/>
                  </a:stretch>
                </a:blipFill>
              </p:spPr>
              <p:txBody>
                <a:bodyPr/>
                <a:lstStyle/>
                <a:p>
                  <a:r>
                    <a:rPr lang="zh-CN" altLang="en-US">
                      <a:noFill/>
                    </a:rPr>
                    <a:t> </a:t>
                  </a:r>
                  <a:endParaRPr lang="zh-CN" altLang="en-US">
                    <a:noFill/>
                  </a:endParaRPr>
                </a:p>
              </p:txBody>
            </p:sp>
          </mc:Fallback>
        </mc:AlternateContent>
      </p:grpSp>
      <p:sp>
        <p:nvSpPr>
          <p:cNvPr id="46" name="右箭头 45"/>
          <p:cNvSpPr/>
          <p:nvPr/>
        </p:nvSpPr>
        <p:spPr>
          <a:xfrm flipH="1">
            <a:off x="4899226" y="3930728"/>
            <a:ext cx="551311" cy="281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右箭头 46"/>
          <p:cNvSpPr/>
          <p:nvPr/>
        </p:nvSpPr>
        <p:spPr>
          <a:xfrm rot="10800000" flipH="1">
            <a:off x="3608237" y="3921388"/>
            <a:ext cx="551311" cy="281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2267744" y="4640424"/>
            <a:ext cx="1440160" cy="444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9" name="文本框 48"/>
              <p:cNvSpPr txBox="1"/>
              <p:nvPr/>
            </p:nvSpPr>
            <p:spPr>
              <a:xfrm>
                <a:off x="2390852" y="4724465"/>
                <a:ext cx="424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𝐴</m:t>
                          </m:r>
                        </m:sub>
                      </m:sSub>
                    </m:oMath>
                  </m:oMathPara>
                </a14:m>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2390852" y="4724465"/>
                <a:ext cx="424411" cy="276999"/>
              </a:xfrm>
              <a:prstGeom prst="rect">
                <a:avLst/>
              </a:prstGeom>
              <a:blipFill rotWithShape="1">
                <a:blip r:embed="rId8"/>
                <a:stretch>
                  <a:fillRect l="-11429" r="-5714" b="-1777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2774521" y="4713476"/>
                <a:ext cx="894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𝑚𝑎𝑠𝑘</m:t>
                          </m:r>
                        </m:e>
                        <m:sub>
                          <m:r>
                            <a:rPr lang="en-US" altLang="zh-CN" b="0" i="1" smtClean="0">
                              <a:latin typeface="Cambria Math" panose="02040503050406030204" pitchFamily="18" charset="0"/>
                            </a:rPr>
                            <m:t>𝐴</m:t>
                          </m:r>
                        </m:sub>
                      </m:sSub>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2774521" y="4713476"/>
                <a:ext cx="894219" cy="276999"/>
              </a:xfrm>
              <a:prstGeom prst="rect">
                <a:avLst/>
              </a:prstGeom>
              <a:blipFill rotWithShape="1">
                <a:blip r:embed="rId9"/>
                <a:stretch>
                  <a:fillRect l="-4762" r="-2721" b="-15217"/>
                </a:stretch>
              </a:blipFill>
            </p:spPr>
            <p:txBody>
              <a:bodyPr/>
              <a:lstStyle/>
              <a:p>
                <a:r>
                  <a:rPr lang="zh-CN" altLang="en-US">
                    <a:noFill/>
                  </a:rPr>
                  <a:t> </a:t>
                </a:r>
                <a:endParaRPr lang="zh-CN" altLang="en-US">
                  <a:noFill/>
                </a:endParaRPr>
              </a:p>
            </p:txBody>
          </p:sp>
        </mc:Fallback>
      </mc:AlternateContent>
      <p:sp>
        <p:nvSpPr>
          <p:cNvPr id="51" name="矩形 50"/>
          <p:cNvSpPr/>
          <p:nvPr/>
        </p:nvSpPr>
        <p:spPr>
          <a:xfrm>
            <a:off x="5174882" y="4640424"/>
            <a:ext cx="1440160" cy="444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52" name="文本框 51"/>
              <p:cNvSpPr txBox="1"/>
              <p:nvPr/>
            </p:nvSpPr>
            <p:spPr>
              <a:xfrm>
                <a:off x="5297990" y="4724465"/>
                <a:ext cx="4403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𝐵</m:t>
                          </m:r>
                        </m:sub>
                      </m:sSub>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5297990" y="4724465"/>
                <a:ext cx="440312" cy="276999"/>
              </a:xfrm>
              <a:prstGeom prst="rect">
                <a:avLst/>
              </a:prstGeom>
              <a:blipFill rotWithShape="1">
                <a:blip r:embed="rId10"/>
                <a:stretch>
                  <a:fillRect l="-11111" r="-5556" b="-1777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5681659" y="4713476"/>
                <a:ext cx="9101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𝑚𝑎𝑠𝑘</m:t>
                          </m:r>
                        </m:e>
                        <m:sub>
                          <m:r>
                            <a:rPr lang="en-US" altLang="zh-CN" b="0" i="1" smtClean="0">
                              <a:latin typeface="Cambria Math" panose="02040503050406030204" pitchFamily="18" charset="0"/>
                            </a:rPr>
                            <m:t>𝐵</m:t>
                          </m:r>
                        </m:sub>
                      </m:sSub>
                    </m:oMath>
                  </m:oMathPara>
                </a14:m>
                <a:endParaRPr lang="zh-CN" altLang="en-US" dirty="0"/>
              </a:p>
            </p:txBody>
          </p:sp>
        </mc:Choice>
        <mc:Fallback xmlns="">
          <p:sp>
            <p:nvSpPr>
              <p:cNvPr id="53" name="文本框 52"/>
              <p:cNvSpPr txBox="1">
                <a:spLocks noRot="1" noChangeAspect="1" noMove="1" noResize="1" noEditPoints="1" noAdjustHandles="1" noChangeArrowheads="1" noChangeShapeType="1" noTextEdit="1"/>
              </p:cNvSpPr>
              <p:nvPr/>
            </p:nvSpPr>
            <p:spPr>
              <a:xfrm>
                <a:off x="5681659" y="4713476"/>
                <a:ext cx="910121" cy="276999"/>
              </a:xfrm>
              <a:prstGeom prst="rect">
                <a:avLst/>
              </a:prstGeom>
              <a:blipFill rotWithShape="1">
                <a:blip r:embed="rId11"/>
                <a:stretch>
                  <a:fillRect l="-4698" r="-2685" b="-15217"/>
                </a:stretch>
              </a:blipFill>
            </p:spPr>
            <p:txBody>
              <a:bodyPr/>
              <a:lstStyle/>
              <a:p>
                <a:r>
                  <a:rPr lang="zh-CN" altLang="en-US">
                    <a:noFill/>
                  </a:rPr>
                  <a:t> </a:t>
                </a:r>
                <a:endParaRPr lang="zh-CN" altLang="en-US">
                  <a:noFill/>
                </a:endParaRPr>
              </a:p>
            </p:txBody>
          </p:sp>
        </mc:Fallback>
      </mc:AlternateContent>
      <p:sp>
        <p:nvSpPr>
          <p:cNvPr id="54" name="右箭头 53"/>
          <p:cNvSpPr/>
          <p:nvPr/>
        </p:nvSpPr>
        <p:spPr>
          <a:xfrm rot="10800000" flipH="1">
            <a:off x="3779912" y="4735146"/>
            <a:ext cx="551311" cy="281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56"/>
          <p:cNvSpPr/>
          <p:nvPr/>
        </p:nvSpPr>
        <p:spPr>
          <a:xfrm flipH="1">
            <a:off x="4523610" y="4735147"/>
            <a:ext cx="551311" cy="281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9" name="文本框 58"/>
              <p:cNvSpPr txBox="1"/>
              <p:nvPr/>
            </p:nvSpPr>
            <p:spPr>
              <a:xfrm>
                <a:off x="2398803" y="5355844"/>
                <a:ext cx="4403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𝐵</m:t>
                          </m:r>
                        </m:sub>
                      </m:sSub>
                    </m:oMath>
                  </m:oMathPara>
                </a14:m>
                <a:endParaRPr lang="zh-CN" altLang="en-US" dirty="0"/>
              </a:p>
            </p:txBody>
          </p:sp>
        </mc:Choice>
        <mc:Fallback xmlns="">
          <p:sp>
            <p:nvSpPr>
              <p:cNvPr id="59" name="文本框 58"/>
              <p:cNvSpPr txBox="1">
                <a:spLocks noRot="1" noChangeAspect="1" noMove="1" noResize="1" noEditPoints="1" noAdjustHandles="1" noChangeArrowheads="1" noChangeShapeType="1" noTextEdit="1"/>
              </p:cNvSpPr>
              <p:nvPr/>
            </p:nvSpPr>
            <p:spPr>
              <a:xfrm>
                <a:off x="2398803" y="5355844"/>
                <a:ext cx="440312" cy="276999"/>
              </a:xfrm>
              <a:prstGeom prst="rect">
                <a:avLst/>
              </a:prstGeom>
              <a:blipFill rotWithShape="1">
                <a:blip r:embed="rId12"/>
                <a:stretch>
                  <a:fillRect l="-12500" r="-4167" b="-1555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2782472" y="5344855"/>
                <a:ext cx="9101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𝑚𝑎𝑠𝑘</m:t>
                          </m:r>
                        </m:e>
                        <m:sub>
                          <m:r>
                            <a:rPr lang="en-US" altLang="zh-CN" b="0" i="1" smtClean="0">
                              <a:latin typeface="Cambria Math" panose="02040503050406030204" pitchFamily="18" charset="0"/>
                            </a:rPr>
                            <m:t>𝐵</m:t>
                          </m:r>
                        </m:sub>
                      </m:sSub>
                    </m:oMath>
                  </m:oMathPara>
                </a14:m>
                <a:endParaRPr lang="zh-CN" altLang="en-US" dirty="0"/>
              </a:p>
            </p:txBody>
          </p:sp>
        </mc:Choice>
        <mc:Fallback xmlns="">
          <p:sp>
            <p:nvSpPr>
              <p:cNvPr id="60" name="文本框 59"/>
              <p:cNvSpPr txBox="1">
                <a:spLocks noRot="1" noChangeAspect="1" noMove="1" noResize="1" noEditPoints="1" noAdjustHandles="1" noChangeArrowheads="1" noChangeShapeType="1" noTextEdit="1"/>
              </p:cNvSpPr>
              <p:nvPr/>
            </p:nvSpPr>
            <p:spPr>
              <a:xfrm>
                <a:off x="2782472" y="5344855"/>
                <a:ext cx="910121" cy="276999"/>
              </a:xfrm>
              <a:prstGeom prst="rect">
                <a:avLst/>
              </a:prstGeom>
              <a:blipFill rotWithShape="1">
                <a:blip r:embed="rId13"/>
                <a:stretch>
                  <a:fillRect l="-4667" r="-2000" b="-1555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5305941" y="5355844"/>
                <a:ext cx="424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𝐴</m:t>
                          </m:r>
                        </m:sub>
                      </m:sSub>
                    </m:oMath>
                  </m:oMathPara>
                </a14:m>
                <a:endParaRPr lang="zh-CN" altLang="en-US" dirty="0"/>
              </a:p>
            </p:txBody>
          </p:sp>
        </mc:Choice>
        <mc:Fallback xmlns="">
          <p:sp>
            <p:nvSpPr>
              <p:cNvPr id="62" name="文本框 61"/>
              <p:cNvSpPr txBox="1">
                <a:spLocks noRot="1" noChangeAspect="1" noMove="1" noResize="1" noEditPoints="1" noAdjustHandles="1" noChangeArrowheads="1" noChangeShapeType="1" noTextEdit="1"/>
              </p:cNvSpPr>
              <p:nvPr/>
            </p:nvSpPr>
            <p:spPr>
              <a:xfrm>
                <a:off x="5305941" y="5355844"/>
                <a:ext cx="424411" cy="276999"/>
              </a:xfrm>
              <a:prstGeom prst="rect">
                <a:avLst/>
              </a:prstGeom>
              <a:blipFill rotWithShape="1">
                <a:blip r:embed="rId14"/>
                <a:stretch>
                  <a:fillRect l="-11429" r="-5714" b="-1555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5689610" y="5344855"/>
                <a:ext cx="894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𝑚𝑎𝑠𝑘</m:t>
                          </m:r>
                        </m:e>
                        <m:sub>
                          <m:r>
                            <a:rPr lang="en-US" altLang="zh-CN" b="0" i="1" smtClean="0">
                              <a:latin typeface="Cambria Math" panose="02040503050406030204" pitchFamily="18" charset="0"/>
                            </a:rPr>
                            <m:t>𝐴</m:t>
                          </m:r>
                        </m:sub>
                      </m:sSub>
                    </m:oMath>
                  </m:oMathPara>
                </a14:m>
                <a:endParaRPr lang="zh-CN" altLang="en-US" dirty="0"/>
              </a:p>
            </p:txBody>
          </p:sp>
        </mc:Choice>
        <mc:Fallback xmlns="">
          <p:sp>
            <p:nvSpPr>
              <p:cNvPr id="63" name="文本框 62"/>
              <p:cNvSpPr txBox="1">
                <a:spLocks noRot="1" noChangeAspect="1" noMove="1" noResize="1" noEditPoints="1" noAdjustHandles="1" noChangeArrowheads="1" noChangeShapeType="1" noTextEdit="1"/>
              </p:cNvSpPr>
              <p:nvPr/>
            </p:nvSpPr>
            <p:spPr>
              <a:xfrm>
                <a:off x="5689610" y="5344855"/>
                <a:ext cx="894219" cy="276999"/>
              </a:xfrm>
              <a:prstGeom prst="rect">
                <a:avLst/>
              </a:prstGeom>
              <a:blipFill rotWithShape="1">
                <a:blip r:embed="rId15"/>
                <a:stretch>
                  <a:fillRect l="-4762" r="-2721" b="-15556"/>
                </a:stretch>
              </a:blipFill>
            </p:spPr>
            <p:txBody>
              <a:bodyPr/>
              <a:lstStyle/>
              <a:p>
                <a:r>
                  <a:rPr lang="zh-CN" altLang="en-US">
                    <a:noFill/>
                  </a:rPr>
                  <a:t> </a:t>
                </a:r>
                <a:endParaRPr lang="zh-CN" altLang="en-US">
                  <a:noFill/>
                </a:endParaRPr>
              </a:p>
            </p:txBody>
          </p:sp>
        </mc:Fallback>
      </mc:AlternateContent>
      <p:sp>
        <p:nvSpPr>
          <p:cNvPr id="64" name="右箭头 63"/>
          <p:cNvSpPr/>
          <p:nvPr/>
        </p:nvSpPr>
        <p:spPr>
          <a:xfrm rot="10800000" flipH="1">
            <a:off x="3787863" y="5366525"/>
            <a:ext cx="551311" cy="281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4531561" y="5366526"/>
            <a:ext cx="551311" cy="281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6" name="文本框 65"/>
              <p:cNvSpPr txBox="1"/>
              <p:nvPr/>
            </p:nvSpPr>
            <p:spPr>
              <a:xfrm>
                <a:off x="5696407" y="5848675"/>
                <a:ext cx="4403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𝐵</m:t>
                          </m:r>
                        </m:sub>
                      </m:sSub>
                    </m:oMath>
                  </m:oMathPara>
                </a14:m>
                <a:endParaRPr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5696407" y="5848675"/>
                <a:ext cx="440312" cy="276999"/>
              </a:xfrm>
              <a:prstGeom prst="rect">
                <a:avLst/>
              </a:prstGeom>
              <a:blipFill rotWithShape="1">
                <a:blip r:embed="rId16"/>
                <a:stretch>
                  <a:fillRect l="-10959" r="-4110" b="-1521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2919634" y="5848675"/>
                <a:ext cx="424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𝐴</m:t>
                          </m:r>
                        </m:sub>
                      </m:sSub>
                    </m:oMath>
                  </m:oMathPara>
                </a14:m>
                <a:endParaRPr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2919634" y="5848675"/>
                <a:ext cx="424411" cy="276999"/>
              </a:xfrm>
              <a:prstGeom prst="rect">
                <a:avLst/>
              </a:prstGeom>
              <a:blipFill rotWithShape="1">
                <a:blip r:embed="rId17"/>
                <a:stretch>
                  <a:fillRect l="-12857" r="-4286" b="-15217"/>
                </a:stretch>
              </a:blipFill>
            </p:spPr>
            <p:txBody>
              <a:bodyPr/>
              <a:lstStyle/>
              <a:p>
                <a:r>
                  <a:rPr lang="zh-CN" altLang="en-US">
                    <a:noFill/>
                  </a:rPr>
                  <a:t> </a:t>
                </a:r>
                <a:endParaRPr lang="zh-CN" altLang="en-US">
                  <a:noFill/>
                </a:endParaRPr>
              </a:p>
            </p:txBody>
          </p:sp>
        </mc:Fallback>
      </mc:AlternateContent>
      <p:sp>
        <p:nvSpPr>
          <p:cNvPr id="68" name="文本框 67"/>
          <p:cNvSpPr txBox="1"/>
          <p:nvPr/>
        </p:nvSpPr>
        <p:spPr>
          <a:xfrm>
            <a:off x="3552100" y="3634227"/>
            <a:ext cx="594934" cy="369332"/>
          </a:xfrm>
          <a:prstGeom prst="rect">
            <a:avLst/>
          </a:prstGeom>
          <a:noFill/>
        </p:spPr>
        <p:txBody>
          <a:bodyPr wrap="square" rtlCol="0">
            <a:spAutoFit/>
          </a:bodyPr>
          <a:lstStyle/>
          <a:p>
            <a:r>
              <a:rPr lang="en-US" altLang="zh-CN" dirty="0" smtClean="0"/>
              <a:t>sent</a:t>
            </a:r>
            <a:endParaRPr lang="zh-CN" altLang="en-US" dirty="0"/>
          </a:p>
        </p:txBody>
      </p:sp>
      <p:sp>
        <p:nvSpPr>
          <p:cNvPr id="69" name="文本框 68"/>
          <p:cNvSpPr txBox="1"/>
          <p:nvPr/>
        </p:nvSpPr>
        <p:spPr>
          <a:xfrm>
            <a:off x="4919200" y="3656841"/>
            <a:ext cx="594934" cy="369332"/>
          </a:xfrm>
          <a:prstGeom prst="rect">
            <a:avLst/>
          </a:prstGeom>
          <a:noFill/>
        </p:spPr>
        <p:txBody>
          <a:bodyPr wrap="square" rtlCol="0">
            <a:spAutoFit/>
          </a:bodyPr>
          <a:lstStyle/>
          <a:p>
            <a:r>
              <a:rPr lang="en-US" altLang="zh-CN" dirty="0" smtClean="0"/>
              <a:t>sent</a:t>
            </a:r>
            <a:endParaRPr lang="zh-CN" altLang="en-US" dirty="0"/>
          </a:p>
        </p:txBody>
      </p:sp>
      <p:sp>
        <p:nvSpPr>
          <p:cNvPr id="70" name="文本框 69"/>
          <p:cNvSpPr txBox="1"/>
          <p:nvPr/>
        </p:nvSpPr>
        <p:spPr>
          <a:xfrm>
            <a:off x="3730794" y="4305344"/>
            <a:ext cx="594934" cy="369332"/>
          </a:xfrm>
          <a:prstGeom prst="rect">
            <a:avLst/>
          </a:prstGeom>
          <a:noFill/>
        </p:spPr>
        <p:txBody>
          <a:bodyPr wrap="square" rtlCol="0">
            <a:spAutoFit/>
          </a:bodyPr>
          <a:lstStyle/>
          <a:p>
            <a:r>
              <a:rPr lang="en-US" altLang="zh-CN" dirty="0" smtClean="0"/>
              <a:t>sent</a:t>
            </a:r>
            <a:endParaRPr lang="zh-CN" altLang="en-US" dirty="0"/>
          </a:p>
        </p:txBody>
      </p:sp>
      <p:sp>
        <p:nvSpPr>
          <p:cNvPr id="71" name="文本框 70"/>
          <p:cNvSpPr txBox="1"/>
          <p:nvPr/>
        </p:nvSpPr>
        <p:spPr>
          <a:xfrm>
            <a:off x="4529968" y="4305344"/>
            <a:ext cx="594934" cy="369332"/>
          </a:xfrm>
          <a:prstGeom prst="rect">
            <a:avLst/>
          </a:prstGeom>
          <a:noFill/>
        </p:spPr>
        <p:txBody>
          <a:bodyPr wrap="square" rtlCol="0">
            <a:spAutoFit/>
          </a:bodyPr>
          <a:lstStyle/>
          <a:p>
            <a:r>
              <a:rPr lang="en-US" altLang="zh-CN" dirty="0" smtClean="0"/>
              <a:t>sent</a:t>
            </a:r>
            <a:endParaRPr lang="zh-CN" altLang="en-US" dirty="0"/>
          </a:p>
        </p:txBody>
      </p:sp>
      <p:sp>
        <p:nvSpPr>
          <p:cNvPr id="72" name="文本框 71"/>
          <p:cNvSpPr txBox="1"/>
          <p:nvPr/>
        </p:nvSpPr>
        <p:spPr>
          <a:xfrm>
            <a:off x="4529968" y="5026468"/>
            <a:ext cx="594934" cy="369332"/>
          </a:xfrm>
          <a:prstGeom prst="rect">
            <a:avLst/>
          </a:prstGeom>
          <a:noFill/>
        </p:spPr>
        <p:txBody>
          <a:bodyPr wrap="square" rtlCol="0">
            <a:spAutoFit/>
          </a:bodyPr>
          <a:lstStyle/>
          <a:p>
            <a:r>
              <a:rPr lang="en-US" altLang="zh-CN" dirty="0" smtClean="0"/>
              <a:t>sent</a:t>
            </a:r>
            <a:endParaRPr lang="zh-CN" altLang="en-US" dirty="0"/>
          </a:p>
        </p:txBody>
      </p:sp>
      <p:sp>
        <p:nvSpPr>
          <p:cNvPr id="73" name="文本框 72"/>
          <p:cNvSpPr txBox="1"/>
          <p:nvPr/>
        </p:nvSpPr>
        <p:spPr>
          <a:xfrm>
            <a:off x="3775694" y="5026468"/>
            <a:ext cx="594934" cy="369332"/>
          </a:xfrm>
          <a:prstGeom prst="rect">
            <a:avLst/>
          </a:prstGeom>
          <a:noFill/>
        </p:spPr>
        <p:txBody>
          <a:bodyPr wrap="square" rtlCol="0">
            <a:spAutoFit/>
          </a:bodyPr>
          <a:lstStyle/>
          <a:p>
            <a:r>
              <a:rPr lang="en-US" altLang="zh-CN" dirty="0" smtClean="0"/>
              <a:t>sent</a:t>
            </a:r>
            <a:endParaRPr lang="zh-CN" altLang="en-US" dirty="0"/>
          </a:p>
        </p:txBody>
      </p:sp>
      <p:sp>
        <p:nvSpPr>
          <p:cNvPr id="74" name="文本框 73"/>
          <p:cNvSpPr txBox="1"/>
          <p:nvPr/>
        </p:nvSpPr>
        <p:spPr>
          <a:xfrm>
            <a:off x="160540" y="4371234"/>
            <a:ext cx="1512168" cy="954107"/>
          </a:xfrm>
          <a:prstGeom prst="rect">
            <a:avLst/>
          </a:prstGeom>
          <a:noFill/>
        </p:spPr>
        <p:txBody>
          <a:bodyPr wrap="square" rtlCol="0">
            <a:spAutoFit/>
          </a:bodyPr>
          <a:lstStyle/>
          <a:p>
            <a:r>
              <a:rPr lang="zh-CN" altLang="en-US" sz="1400" dirty="0" smtClean="0"/>
              <a:t>通过得到的信息计算梯度和损失，并在梯度上加入噪声</a:t>
            </a:r>
            <a:endParaRPr lang="zh-CN" altLang="en-US" sz="1400" dirty="0"/>
          </a:p>
        </p:txBody>
      </p:sp>
      <p:sp>
        <p:nvSpPr>
          <p:cNvPr id="75" name="文本框 74"/>
          <p:cNvSpPr txBox="1"/>
          <p:nvPr/>
        </p:nvSpPr>
        <p:spPr>
          <a:xfrm>
            <a:off x="7154306" y="4374921"/>
            <a:ext cx="1512168" cy="738664"/>
          </a:xfrm>
          <a:prstGeom prst="rect">
            <a:avLst/>
          </a:prstGeom>
          <a:noFill/>
        </p:spPr>
        <p:txBody>
          <a:bodyPr wrap="square" rtlCol="0">
            <a:spAutoFit/>
          </a:bodyPr>
          <a:lstStyle/>
          <a:p>
            <a:r>
              <a:rPr lang="zh-CN" altLang="en-US" sz="1400" dirty="0" smtClean="0"/>
              <a:t>通过得到的信息计算梯度，并在梯度上加入噪声</a:t>
            </a:r>
            <a:endParaRPr lang="zh-CN" altLang="en-US" sz="1400" dirty="0"/>
          </a:p>
        </p:txBody>
      </p:sp>
      <p:sp>
        <p:nvSpPr>
          <p:cNvPr id="76" name="矩形 75"/>
          <p:cNvSpPr/>
          <p:nvPr/>
        </p:nvSpPr>
        <p:spPr>
          <a:xfrm>
            <a:off x="1686765" y="4640424"/>
            <a:ext cx="481018" cy="444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L</a:t>
            </a:r>
            <a:endParaRPr lang="zh-CN" altLang="en-US" dirty="0">
              <a:solidFill>
                <a:schemeClr val="tx1"/>
              </a:solidFill>
            </a:endParaRPr>
          </a:p>
        </p:txBody>
      </p:sp>
      <p:sp>
        <p:nvSpPr>
          <p:cNvPr id="77" name="文本框 76"/>
          <p:cNvSpPr txBox="1"/>
          <p:nvPr/>
        </p:nvSpPr>
        <p:spPr>
          <a:xfrm>
            <a:off x="1828752" y="4329964"/>
            <a:ext cx="1554777" cy="369332"/>
          </a:xfrm>
          <a:prstGeom prst="rect">
            <a:avLst/>
          </a:prstGeom>
          <a:noFill/>
        </p:spPr>
        <p:txBody>
          <a:bodyPr wrap="square" rtlCol="0">
            <a:spAutoFit/>
          </a:bodyPr>
          <a:lstStyle/>
          <a:p>
            <a:r>
              <a:rPr lang="zh-CN" altLang="en-US" dirty="0" smtClean="0"/>
              <a:t>公钥</a:t>
            </a:r>
            <a:r>
              <a:rPr lang="en-US" altLang="zh-CN" dirty="0" smtClean="0"/>
              <a:t>B</a:t>
            </a:r>
            <a:r>
              <a:rPr lang="zh-CN" altLang="en-US" dirty="0" smtClean="0"/>
              <a:t>的秘文</a:t>
            </a:r>
            <a:endParaRPr lang="zh-CN" altLang="en-US" dirty="0"/>
          </a:p>
        </p:txBody>
      </p:sp>
      <p:sp>
        <p:nvSpPr>
          <p:cNvPr id="78" name="文本框 77"/>
          <p:cNvSpPr txBox="1"/>
          <p:nvPr/>
        </p:nvSpPr>
        <p:spPr>
          <a:xfrm>
            <a:off x="5292573" y="4318322"/>
            <a:ext cx="1554777" cy="369332"/>
          </a:xfrm>
          <a:prstGeom prst="rect">
            <a:avLst/>
          </a:prstGeom>
          <a:noFill/>
        </p:spPr>
        <p:txBody>
          <a:bodyPr wrap="square" rtlCol="0">
            <a:spAutoFit/>
          </a:bodyPr>
          <a:lstStyle/>
          <a:p>
            <a:r>
              <a:rPr lang="zh-CN" altLang="en-US" dirty="0" smtClean="0"/>
              <a:t>公钥</a:t>
            </a:r>
            <a:r>
              <a:rPr lang="en-US" altLang="zh-CN" dirty="0"/>
              <a:t>A</a:t>
            </a:r>
            <a:r>
              <a:rPr lang="zh-CN" altLang="en-US" dirty="0" smtClean="0"/>
              <a:t>的秘文</a:t>
            </a:r>
            <a:endParaRPr lang="zh-CN" altLang="en-US" dirty="0"/>
          </a:p>
        </p:txBody>
      </p:sp>
      <p:sp>
        <p:nvSpPr>
          <p:cNvPr id="79" name="文本框 78"/>
          <p:cNvSpPr txBox="1"/>
          <p:nvPr/>
        </p:nvSpPr>
        <p:spPr>
          <a:xfrm>
            <a:off x="722897" y="5366525"/>
            <a:ext cx="680751" cy="369332"/>
          </a:xfrm>
          <a:prstGeom prst="rect">
            <a:avLst/>
          </a:prstGeom>
          <a:noFill/>
        </p:spPr>
        <p:txBody>
          <a:bodyPr wrap="square" rtlCol="0">
            <a:spAutoFit/>
          </a:bodyPr>
          <a:lstStyle/>
          <a:p>
            <a:r>
              <a:rPr lang="zh-CN" altLang="en-US" dirty="0"/>
              <a:t>解密</a:t>
            </a:r>
          </a:p>
        </p:txBody>
      </p:sp>
      <p:sp>
        <p:nvSpPr>
          <p:cNvPr id="80" name="文本框 79"/>
          <p:cNvSpPr txBox="1"/>
          <p:nvPr/>
        </p:nvSpPr>
        <p:spPr>
          <a:xfrm>
            <a:off x="7267799" y="5355844"/>
            <a:ext cx="680751" cy="369332"/>
          </a:xfrm>
          <a:prstGeom prst="rect">
            <a:avLst/>
          </a:prstGeom>
          <a:noFill/>
        </p:spPr>
        <p:txBody>
          <a:bodyPr wrap="square" rtlCol="0">
            <a:spAutoFit/>
          </a:bodyPr>
          <a:lstStyle/>
          <a:p>
            <a:r>
              <a:rPr lang="zh-CN" altLang="en-US" dirty="0"/>
              <a:t>解密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500"/>
                                        <p:tgtEl>
                                          <p:spTgt spid="7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500"/>
                                        <p:tgtEl>
                                          <p:spTgt spid="7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fade">
                                      <p:cBhvr>
                                        <p:cTn id="78" dur="500"/>
                                        <p:tgtEl>
                                          <p:spTgt spid="5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animEffect transition="in" filter="fade">
                                      <p:cBhvr>
                                        <p:cTn id="81" dur="500"/>
                                        <p:tgtEl>
                                          <p:spTgt spid="6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fade">
                                      <p:cBhvr>
                                        <p:cTn id="84" dur="500"/>
                                        <p:tgtEl>
                                          <p:spTgt spid="7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0"/>
                                        </p:tgtEl>
                                        <p:attrNameLst>
                                          <p:attrName>style.visibility</p:attrName>
                                        </p:attrNameLst>
                                      </p:cBhvr>
                                      <p:to>
                                        <p:strVal val="visible"/>
                                      </p:to>
                                    </p:set>
                                    <p:animEffect transition="in" filter="fade">
                                      <p:cBhvr>
                                        <p:cTn id="93" dur="500"/>
                                        <p:tgtEl>
                                          <p:spTgt spid="8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500"/>
                                        <p:tgtEl>
                                          <p:spTgt spid="6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500"/>
                                        <p:tgtEl>
                                          <p:spTgt spid="6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fade">
                                      <p:cBhvr>
                                        <p:cTn id="104" dur="500"/>
                                        <p:tgtEl>
                                          <p:spTgt spid="7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fade">
                                      <p:cBhvr>
                                        <p:cTn id="107" dur="500"/>
                                        <p:tgtEl>
                                          <p:spTgt spid="7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p:bldP spid="50" grpId="0"/>
      <p:bldP spid="51" grpId="0" animBg="1"/>
      <p:bldP spid="52" grpId="0"/>
      <p:bldP spid="53" grpId="0"/>
      <p:bldP spid="54" grpId="0" animBg="1"/>
      <p:bldP spid="57" grpId="0" animBg="1"/>
      <p:bldP spid="59" grpId="0"/>
      <p:bldP spid="60" grpId="0"/>
      <p:bldP spid="62" grpId="0"/>
      <p:bldP spid="63" grpId="0"/>
      <p:bldP spid="64" grpId="0" animBg="1"/>
      <p:bldP spid="65" grpId="0" animBg="1"/>
      <p:bldP spid="66" grpId="0"/>
      <p:bldP spid="67" grpId="0"/>
      <p:bldP spid="68" grpId="0"/>
      <p:bldP spid="69" grpId="0"/>
      <p:bldP spid="70" grpId="0"/>
      <p:bldP spid="71" grpId="0"/>
      <p:bldP spid="72" grpId="0"/>
      <p:bldP spid="73" grpId="0"/>
      <p:bldP spid="74" grpId="0"/>
      <p:bldP spid="75" grpId="0"/>
      <p:bldP spid="76" grpId="0" animBg="1"/>
      <p:bldP spid="77" grpId="0"/>
      <p:bldP spid="78" grpId="0"/>
      <p:bldP spid="79" grpId="0"/>
      <p:bldP spid="8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样本零重叠</a:t>
            </a:r>
            <a:endParaRPr lang="zh-CN" altLang="en-US" dirty="0"/>
          </a:p>
        </p:txBody>
      </p:sp>
      <p:sp>
        <p:nvSpPr>
          <p:cNvPr id="3" name="内容占位符 2"/>
          <p:cNvSpPr>
            <a:spLocks noGrp="1"/>
          </p:cNvSpPr>
          <p:nvPr>
            <p:ph idx="1"/>
          </p:nvPr>
        </p:nvSpPr>
        <p:spPr>
          <a:xfrm>
            <a:off x="7164288" y="1844824"/>
            <a:ext cx="1590740" cy="4310256"/>
          </a:xfrm>
        </p:spPr>
        <p:txBody>
          <a:bodyPr>
            <a:normAutofit/>
          </a:bodyPr>
          <a:lstStyle/>
          <a:p>
            <a:r>
              <a:rPr lang="zh-CN" altLang="en-US" sz="2000" dirty="0" smtClean="0"/>
              <a:t>不同城市的用户行为分布数据</a:t>
            </a:r>
            <a:endParaRPr lang="en-US" altLang="zh-CN" sz="2000" dirty="0" smtClean="0"/>
          </a:p>
          <a:p>
            <a:r>
              <a:rPr lang="zh-CN" altLang="en-US" sz="2000" dirty="0" smtClean="0"/>
              <a:t>时间序列数据</a:t>
            </a:r>
            <a:endParaRPr lang="zh-CN" altLang="en-US" sz="2000" dirty="0"/>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12</a:t>
            </a:fld>
            <a:endParaRPr lang="en-US"/>
          </a:p>
        </p:txBody>
      </p:sp>
      <p:grpSp>
        <p:nvGrpSpPr>
          <p:cNvPr id="12" name="组合 11"/>
          <p:cNvGrpSpPr/>
          <p:nvPr/>
        </p:nvGrpSpPr>
        <p:grpSpPr>
          <a:xfrm>
            <a:off x="179512" y="2132854"/>
            <a:ext cx="6624736" cy="3589596"/>
            <a:chOff x="179512" y="2132854"/>
            <a:chExt cx="8136904" cy="4302574"/>
          </a:xfrm>
        </p:grpSpPr>
        <p:sp>
          <p:nvSpPr>
            <p:cNvPr id="6" name="矩形 5"/>
            <p:cNvSpPr/>
            <p:nvPr/>
          </p:nvSpPr>
          <p:spPr>
            <a:xfrm>
              <a:off x="1259632" y="2132856"/>
              <a:ext cx="7056784" cy="3744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59632" y="2132855"/>
              <a:ext cx="3600400" cy="18002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Data from A</a:t>
              </a:r>
              <a:endParaRPr lang="zh-CN" altLang="en-US" dirty="0"/>
            </a:p>
          </p:txBody>
        </p:sp>
        <p:sp>
          <p:nvSpPr>
            <p:cNvPr id="8" name="矩形 7"/>
            <p:cNvSpPr/>
            <p:nvPr/>
          </p:nvSpPr>
          <p:spPr>
            <a:xfrm>
              <a:off x="4211960" y="3933056"/>
              <a:ext cx="4104456" cy="1944215"/>
            </a:xfrm>
            <a:prstGeom prst="rect">
              <a:avLst/>
            </a:prstGeom>
            <a:solidFill>
              <a:srgbClr val="FFC00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Data from B</a:t>
              </a:r>
              <a:endParaRPr lang="zh-CN" altLang="en-US" dirty="0">
                <a:solidFill>
                  <a:schemeClr val="tx1"/>
                </a:solidFill>
              </a:endParaRPr>
            </a:p>
          </p:txBody>
        </p:sp>
        <p:sp>
          <p:nvSpPr>
            <p:cNvPr id="9" name="矩形 8"/>
            <p:cNvSpPr/>
            <p:nvPr/>
          </p:nvSpPr>
          <p:spPr>
            <a:xfrm>
              <a:off x="1268016" y="2132854"/>
              <a:ext cx="783704" cy="180020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labels</a:t>
              </a:r>
              <a:endParaRPr lang="zh-CN" altLang="en-US" dirty="0"/>
            </a:p>
          </p:txBody>
        </p:sp>
        <p:sp>
          <p:nvSpPr>
            <p:cNvPr id="10" name="文本框 9"/>
            <p:cNvSpPr txBox="1"/>
            <p:nvPr/>
          </p:nvSpPr>
          <p:spPr>
            <a:xfrm>
              <a:off x="179512" y="3068960"/>
              <a:ext cx="1238225" cy="442690"/>
            </a:xfrm>
            <a:prstGeom prst="rect">
              <a:avLst/>
            </a:prstGeom>
            <a:noFill/>
          </p:spPr>
          <p:txBody>
            <a:bodyPr wrap="square" rtlCol="0">
              <a:spAutoFit/>
            </a:bodyPr>
            <a:lstStyle/>
            <a:p>
              <a:r>
                <a:rPr lang="en-US" altLang="zh-CN" dirty="0" smtClean="0"/>
                <a:t>sample</a:t>
              </a:r>
              <a:endParaRPr lang="zh-CN" altLang="en-US" dirty="0"/>
            </a:p>
          </p:txBody>
        </p:sp>
        <p:sp>
          <p:nvSpPr>
            <p:cNvPr id="11" name="文本框 10"/>
            <p:cNvSpPr txBox="1"/>
            <p:nvPr/>
          </p:nvSpPr>
          <p:spPr>
            <a:xfrm>
              <a:off x="3923927" y="5992738"/>
              <a:ext cx="1208483" cy="442690"/>
            </a:xfrm>
            <a:prstGeom prst="rect">
              <a:avLst/>
            </a:prstGeom>
            <a:noFill/>
          </p:spPr>
          <p:txBody>
            <a:bodyPr wrap="square" rtlCol="0">
              <a:spAutoFit/>
            </a:bodyPr>
            <a:lstStyle/>
            <a:p>
              <a:r>
                <a:rPr lang="en-US" altLang="zh-CN" dirty="0" smtClean="0"/>
                <a:t>feature</a:t>
              </a:r>
              <a:endParaRPr lang="zh-CN" altLang="en-US" dirty="0"/>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联邦学习的挑战</a:t>
            </a:r>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13</a:t>
            </a:fld>
            <a:endParaRPr lang="en-US"/>
          </a:p>
        </p:txBody>
      </p:sp>
      <p:pic>
        <p:nvPicPr>
          <p:cNvPr id="7" name="内容占位符 6"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775" y="2061046"/>
            <a:ext cx="8153400" cy="360427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联邦学习的研究展望</a:t>
            </a:r>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14</a:t>
            </a:fld>
            <a:endParaRPr lang="en-US"/>
          </a:p>
        </p:txBody>
      </p:sp>
      <p:pic>
        <p:nvPicPr>
          <p:cNvPr id="7" name="内容占位符 6"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775" y="2157545"/>
            <a:ext cx="8153400" cy="3411272"/>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行业应用案例</a:t>
            </a:r>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15</a:t>
            </a:fld>
            <a:endParaRPr lang="en-US"/>
          </a:p>
        </p:txBody>
      </p:sp>
      <p:pic>
        <p:nvPicPr>
          <p:cNvPr id="7" name="内容占位符 6"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775" y="2297281"/>
            <a:ext cx="8153400" cy="3131801"/>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行业应用案例</a:t>
            </a:r>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16</a:t>
            </a:fld>
            <a:endParaRPr lang="en-US"/>
          </a:p>
        </p:txBody>
      </p:sp>
      <p:pic>
        <p:nvPicPr>
          <p:cNvPr id="7" name="内容占位符 6"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775" y="2123753"/>
            <a:ext cx="8153400" cy="3478856"/>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17</a:t>
            </a:fld>
            <a:endParaRPr lang="en-US"/>
          </a:p>
        </p:txBody>
      </p:sp>
      <p:pic>
        <p:nvPicPr>
          <p:cNvPr id="7" name="内容占位符 6"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775" y="2040842"/>
            <a:ext cx="8153400" cy="3644679"/>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4286" y="1838836"/>
            <a:ext cx="6830378" cy="4048690"/>
          </a:xfrm>
        </p:spPr>
      </p:pic>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18</a:t>
            </a:fld>
            <a:endParaRPr lang="en-US"/>
          </a:p>
        </p:txBody>
      </p:sp>
      <p:sp>
        <p:nvSpPr>
          <p:cNvPr id="3" name="标题 1"/>
          <p:cNvSpPr>
            <a:spLocks noGrp="1"/>
          </p:cNvSpPr>
          <p:nvPr/>
        </p:nvSpPr>
        <p:spPr>
          <a:xfrm>
            <a:off x="593090" y="212090"/>
            <a:ext cx="8153400" cy="9906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r>
              <a:rPr lang="en-US" altLang="zh-CN" dirty="0" smtClean="0"/>
              <a:t>Federated AI Technology Enabler</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Federated AI Technology Enabler</a:t>
            </a:r>
            <a:endParaRPr lang="zh-CN" altLang="en-US" dirty="0"/>
          </a:p>
        </p:txBody>
      </p:sp>
      <p:pic>
        <p:nvPicPr>
          <p:cNvPr id="7" name="内容占位符 6"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775" y="1706296"/>
            <a:ext cx="8153400" cy="4313771"/>
          </a:xfrm>
        </p:spPr>
      </p:pic>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a:t>
            </a:r>
          </a:p>
        </p:txBody>
      </p:sp>
      <p:sp>
        <p:nvSpPr>
          <p:cNvPr id="3" name="内容占位符 2"/>
          <p:cNvSpPr>
            <a:spLocks noGrp="1"/>
          </p:cNvSpPr>
          <p:nvPr>
            <p:ph idx="1"/>
          </p:nvPr>
        </p:nvSpPr>
        <p:spPr>
          <a:xfrm>
            <a:off x="323528" y="1600200"/>
            <a:ext cx="3528392" cy="4526280"/>
          </a:xfrm>
        </p:spPr>
        <p:txBody>
          <a:bodyPr>
            <a:normAutofit lnSpcReduction="10000"/>
          </a:bodyPr>
          <a:lstStyle/>
          <a:p>
            <a:r>
              <a:rPr lang="zh-CN" altLang="en-US" sz="2000" dirty="0" smtClean="0"/>
              <a:t>联邦学习发展的</a:t>
            </a:r>
            <a:r>
              <a:rPr lang="zh-CN" altLang="en-US" sz="2000" dirty="0"/>
              <a:t>契机是欧盟通过了「数据隐私保护条例」（</a:t>
            </a:r>
            <a:r>
              <a:rPr lang="en-US" altLang="zh-CN" sz="2000" dirty="0"/>
              <a:t>General Data Protection Regulation</a:t>
            </a:r>
            <a:r>
              <a:rPr lang="zh-CN" altLang="en-US" sz="2000" dirty="0"/>
              <a:t>，简称 </a:t>
            </a:r>
            <a:r>
              <a:rPr lang="en-US" altLang="zh-CN" sz="2000" dirty="0"/>
              <a:t>GDPR</a:t>
            </a:r>
            <a:r>
              <a:rPr lang="zh-CN" altLang="en-US" sz="2000" dirty="0"/>
              <a:t>）</a:t>
            </a:r>
            <a:r>
              <a:rPr lang="zh-CN" altLang="en-US" sz="2000" dirty="0" smtClean="0"/>
              <a:t>。</a:t>
            </a:r>
            <a:endParaRPr lang="en-US" altLang="zh-CN" sz="2000" dirty="0" smtClean="0"/>
          </a:p>
          <a:p>
            <a:r>
              <a:rPr lang="en-US" altLang="zh-CN" sz="2000" dirty="0" smtClean="0"/>
              <a:t>GDPR </a:t>
            </a:r>
            <a:r>
              <a:rPr lang="zh-CN" altLang="en-US" sz="2000" dirty="0"/>
              <a:t>认定「个人数据神圣不可侵犯」，要求公司在使用数据前要先向用户声明模型的作用。这份条例的实行让许多大数据公司噤若寒蝉，不敢再互相交流数据了，这对于极度依赖数据的机器学习是一个巨大的挑战</a:t>
            </a:r>
            <a:r>
              <a:rPr lang="zh-CN" altLang="en-US" dirty="0"/>
              <a:t>。</a:t>
            </a:r>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2</a:t>
            </a:fld>
            <a:endParaRPr lang="en-US"/>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095" y="1863679"/>
            <a:ext cx="4536504" cy="374552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未来趋势</a:t>
            </a:r>
            <a:endParaRPr lang="zh-CN" altLang="en-US" dirty="0"/>
          </a:p>
        </p:txBody>
      </p:sp>
      <p:sp>
        <p:nvSpPr>
          <p:cNvPr id="3" name="内容占位符 2"/>
          <p:cNvSpPr>
            <a:spLocks noGrp="1"/>
          </p:cNvSpPr>
          <p:nvPr>
            <p:ph idx="1"/>
          </p:nvPr>
        </p:nvSpPr>
        <p:spPr>
          <a:xfrm>
            <a:off x="6470851" y="1717743"/>
            <a:ext cx="2673149" cy="4526280"/>
          </a:xfrm>
        </p:spPr>
        <p:txBody>
          <a:bodyPr>
            <a:normAutofit/>
          </a:bodyPr>
          <a:lstStyle/>
          <a:p>
            <a:r>
              <a:rPr lang="zh-CN" altLang="en-US" sz="1600" dirty="0"/>
              <a:t>社会大众的要求和监管一定越来越严格</a:t>
            </a:r>
            <a:endParaRPr lang="en-US" altLang="zh-CN" sz="1600" dirty="0" smtClean="0"/>
          </a:p>
          <a:p>
            <a:r>
              <a:rPr lang="zh-CN" altLang="en-US" sz="1600" dirty="0"/>
              <a:t>社会大众对人工智能的态度和制约</a:t>
            </a:r>
            <a:endParaRPr lang="en-US" altLang="zh-CN" sz="1600" dirty="0" smtClean="0"/>
          </a:p>
          <a:p>
            <a:r>
              <a:rPr lang="zh-CN" altLang="en-US" sz="1600" dirty="0"/>
              <a:t>国际上争先确立相关法案</a:t>
            </a:r>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3</a:t>
            </a:fld>
            <a:endParaRPr lang="en-US"/>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14" y="1565005"/>
            <a:ext cx="6658904" cy="4906060"/>
          </a:xfrm>
          <a:prstGeom prst="rect">
            <a:avLst/>
          </a:prstGeom>
        </p:spPr>
      </p:pic>
      <p:sp>
        <p:nvSpPr>
          <p:cNvPr id="7" name="矩形 6"/>
          <p:cNvSpPr/>
          <p:nvPr/>
        </p:nvSpPr>
        <p:spPr>
          <a:xfrm>
            <a:off x="5552286" y="6105342"/>
            <a:ext cx="1008112" cy="3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遇到的问题</a:t>
            </a:r>
            <a:endParaRPr lang="zh-CN" altLang="en-US" dirty="0"/>
          </a:p>
        </p:txBody>
      </p:sp>
      <p:sp>
        <p:nvSpPr>
          <p:cNvPr id="3" name="内容占位符 2"/>
          <p:cNvSpPr>
            <a:spLocks noGrp="1"/>
          </p:cNvSpPr>
          <p:nvPr>
            <p:ph idx="1"/>
          </p:nvPr>
        </p:nvSpPr>
        <p:spPr>
          <a:xfrm>
            <a:off x="5547038" y="1600200"/>
            <a:ext cx="3417450" cy="4526280"/>
          </a:xfrm>
        </p:spPr>
        <p:txBody>
          <a:bodyPr>
            <a:normAutofit/>
          </a:bodyPr>
          <a:lstStyle/>
          <a:p>
            <a:r>
              <a:rPr lang="zh-CN" altLang="en-US" dirty="0"/>
              <a:t>标签数据十分昂贵</a:t>
            </a:r>
            <a:endParaRPr lang="en-US" altLang="zh-CN" dirty="0" smtClean="0"/>
          </a:p>
          <a:p>
            <a:r>
              <a:rPr lang="zh-CN" altLang="en-US" dirty="0"/>
              <a:t>数据位置分散</a:t>
            </a:r>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4</a:t>
            </a:fld>
            <a:endParaRPr lang="en-US"/>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600200"/>
            <a:ext cx="5439534" cy="511563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第三种学习</a:t>
            </a:r>
            <a:r>
              <a:rPr lang="en-US" altLang="zh-CN" dirty="0" smtClean="0"/>
              <a:t>——</a:t>
            </a:r>
            <a:r>
              <a:rPr lang="zh-CN" altLang="en-US" dirty="0" smtClean="0"/>
              <a:t>联邦迁移学习</a:t>
            </a:r>
            <a:endParaRPr lang="zh-CN" altLang="en-US" dirty="0"/>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5</a:t>
            </a:fld>
            <a:endParaRPr lang="en-US"/>
          </a:p>
        </p:txBody>
      </p:sp>
      <p:sp>
        <p:nvSpPr>
          <p:cNvPr id="6" name="矩形 5"/>
          <p:cNvSpPr/>
          <p:nvPr/>
        </p:nvSpPr>
        <p:spPr>
          <a:xfrm>
            <a:off x="1259632" y="2132856"/>
            <a:ext cx="7056784" cy="3744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59632" y="2132855"/>
            <a:ext cx="4536504" cy="223224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Data from A</a:t>
            </a:r>
            <a:endParaRPr lang="zh-CN" altLang="en-US" dirty="0"/>
          </a:p>
        </p:txBody>
      </p:sp>
      <p:sp>
        <p:nvSpPr>
          <p:cNvPr id="8" name="矩形 7"/>
          <p:cNvSpPr/>
          <p:nvPr/>
        </p:nvSpPr>
        <p:spPr>
          <a:xfrm>
            <a:off x="4860032" y="3645024"/>
            <a:ext cx="3456384" cy="2232247"/>
          </a:xfrm>
          <a:prstGeom prst="rect">
            <a:avLst/>
          </a:prstGeom>
          <a:solidFill>
            <a:srgbClr val="FFC00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Data from B</a:t>
            </a:r>
            <a:endParaRPr lang="zh-CN" altLang="en-US" dirty="0">
              <a:solidFill>
                <a:schemeClr val="tx1"/>
              </a:solidFill>
            </a:endParaRPr>
          </a:p>
        </p:txBody>
      </p:sp>
      <p:sp>
        <p:nvSpPr>
          <p:cNvPr id="9" name="矩形 8"/>
          <p:cNvSpPr/>
          <p:nvPr/>
        </p:nvSpPr>
        <p:spPr>
          <a:xfrm>
            <a:off x="1268016" y="2132854"/>
            <a:ext cx="783704" cy="2232250"/>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labels</a:t>
            </a:r>
            <a:endParaRPr lang="zh-CN" altLang="en-US" dirty="0"/>
          </a:p>
        </p:txBody>
      </p:sp>
      <p:sp>
        <p:nvSpPr>
          <p:cNvPr id="10" name="文本框 9"/>
          <p:cNvSpPr txBox="1"/>
          <p:nvPr/>
        </p:nvSpPr>
        <p:spPr>
          <a:xfrm>
            <a:off x="179512" y="3068960"/>
            <a:ext cx="936104" cy="369332"/>
          </a:xfrm>
          <a:prstGeom prst="rect">
            <a:avLst/>
          </a:prstGeom>
          <a:noFill/>
        </p:spPr>
        <p:txBody>
          <a:bodyPr wrap="square" rtlCol="0">
            <a:spAutoFit/>
          </a:bodyPr>
          <a:lstStyle/>
          <a:p>
            <a:r>
              <a:rPr lang="en-US" altLang="zh-CN" dirty="0" smtClean="0"/>
              <a:t>sample</a:t>
            </a:r>
            <a:endParaRPr lang="zh-CN" altLang="en-US" dirty="0"/>
          </a:p>
        </p:txBody>
      </p:sp>
      <p:sp>
        <p:nvSpPr>
          <p:cNvPr id="11" name="文本框 10"/>
          <p:cNvSpPr txBox="1"/>
          <p:nvPr/>
        </p:nvSpPr>
        <p:spPr>
          <a:xfrm>
            <a:off x="3923928" y="5992738"/>
            <a:ext cx="936104" cy="369332"/>
          </a:xfrm>
          <a:prstGeom prst="rect">
            <a:avLst/>
          </a:prstGeom>
          <a:noFill/>
        </p:spPr>
        <p:txBody>
          <a:bodyPr wrap="square" rtlCol="0">
            <a:spAutoFit/>
          </a:bodyPr>
          <a:lstStyle/>
          <a:p>
            <a:r>
              <a:rPr lang="en-US" altLang="zh-CN" dirty="0" smtClean="0"/>
              <a:t>feature</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迁移学习的核心：找到不变量</a:t>
            </a:r>
            <a:endParaRPr lang="zh-CN" altLang="en-US" dirty="0"/>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6</a:t>
            </a:fld>
            <a:endParaRPr lang="en-US"/>
          </a:p>
        </p:txBody>
      </p:sp>
      <p:sp>
        <p:nvSpPr>
          <p:cNvPr id="6" name="圆角矩形 5"/>
          <p:cNvSpPr/>
          <p:nvPr/>
        </p:nvSpPr>
        <p:spPr>
          <a:xfrm>
            <a:off x="2051720" y="4077072"/>
            <a:ext cx="216024" cy="129614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555776" y="4077072"/>
            <a:ext cx="216024" cy="129614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059832" y="4077072"/>
            <a:ext cx="216024" cy="129614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355976" y="4077072"/>
            <a:ext cx="216024" cy="129614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860032" y="4077072"/>
            <a:ext cx="216024" cy="129614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364088" y="4077072"/>
            <a:ext cx="216024" cy="129614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051720" y="2059652"/>
            <a:ext cx="216024" cy="129614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2555776" y="2059652"/>
            <a:ext cx="216024" cy="129614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3059832" y="2059652"/>
            <a:ext cx="216024" cy="129614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355976" y="2059652"/>
            <a:ext cx="216024" cy="129614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860032" y="2059652"/>
            <a:ext cx="216024" cy="129614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5364088" y="2059652"/>
            <a:ext cx="216024" cy="129614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14" idx="3"/>
            <a:endCxn id="15" idx="1"/>
          </p:cNvCxnSpPr>
          <p:nvPr/>
        </p:nvCxnSpPr>
        <p:spPr>
          <a:xfrm>
            <a:off x="3275856" y="2707724"/>
            <a:ext cx="1080120"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275856" y="4725144"/>
            <a:ext cx="1080120"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 idx="3"/>
          </p:cNvCxnSpPr>
          <p:nvPr/>
        </p:nvCxnSpPr>
        <p:spPr>
          <a:xfrm>
            <a:off x="2267744" y="4725144"/>
            <a:ext cx="28803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771800" y="4706838"/>
            <a:ext cx="28803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572000" y="4725144"/>
            <a:ext cx="28803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5076056" y="4725144"/>
            <a:ext cx="28803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267744" y="2712278"/>
            <a:ext cx="28803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2771800" y="2693972"/>
            <a:ext cx="28803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4572000" y="2712278"/>
            <a:ext cx="28803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076056" y="2712278"/>
            <a:ext cx="28803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763688" y="2707724"/>
            <a:ext cx="28803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1763688" y="4725144"/>
            <a:ext cx="28803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99592" y="2348880"/>
            <a:ext cx="864096" cy="646331"/>
          </a:xfrm>
          <a:prstGeom prst="rect">
            <a:avLst/>
          </a:prstGeom>
          <a:noFill/>
        </p:spPr>
        <p:txBody>
          <a:bodyPr wrap="square" rtlCol="0">
            <a:spAutoFit/>
          </a:bodyPr>
          <a:lstStyle/>
          <a:p>
            <a:r>
              <a:rPr lang="en-US" altLang="zh-CN" dirty="0" smtClean="0"/>
              <a:t>Source input</a:t>
            </a:r>
            <a:endParaRPr lang="zh-CN" altLang="en-US" dirty="0"/>
          </a:p>
        </p:txBody>
      </p:sp>
      <p:sp>
        <p:nvSpPr>
          <p:cNvPr id="33" name="文本框 32"/>
          <p:cNvSpPr txBox="1"/>
          <p:nvPr/>
        </p:nvSpPr>
        <p:spPr>
          <a:xfrm>
            <a:off x="899592" y="4401978"/>
            <a:ext cx="864096" cy="646331"/>
          </a:xfrm>
          <a:prstGeom prst="rect">
            <a:avLst/>
          </a:prstGeom>
          <a:noFill/>
        </p:spPr>
        <p:txBody>
          <a:bodyPr wrap="square" rtlCol="0">
            <a:spAutoFit/>
          </a:bodyPr>
          <a:lstStyle/>
          <a:p>
            <a:r>
              <a:rPr lang="en-US" altLang="zh-CN" dirty="0" smtClean="0"/>
              <a:t>Target input</a:t>
            </a:r>
            <a:endParaRPr lang="zh-CN" altLang="en-US" dirty="0"/>
          </a:p>
        </p:txBody>
      </p:sp>
      <p:sp>
        <p:nvSpPr>
          <p:cNvPr id="34" name="椭圆 33"/>
          <p:cNvSpPr/>
          <p:nvPr/>
        </p:nvSpPr>
        <p:spPr>
          <a:xfrm>
            <a:off x="5864696" y="3350902"/>
            <a:ext cx="2160240"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Domain distance minimization</a:t>
            </a:r>
            <a:endParaRPr lang="zh-CN" altLang="en-US" dirty="0"/>
          </a:p>
        </p:txBody>
      </p:sp>
      <p:sp>
        <p:nvSpPr>
          <p:cNvPr id="35" name="椭圆 34"/>
          <p:cNvSpPr/>
          <p:nvPr/>
        </p:nvSpPr>
        <p:spPr>
          <a:xfrm>
            <a:off x="7308304" y="2059651"/>
            <a:ext cx="1454696" cy="7212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smtClean="0"/>
              <a:t>Source classifier</a:t>
            </a:r>
            <a:endParaRPr lang="zh-CN" altLang="en-US" dirty="0"/>
          </a:p>
        </p:txBody>
      </p:sp>
      <p:cxnSp>
        <p:nvCxnSpPr>
          <p:cNvPr id="44" name="肘形连接符 43"/>
          <p:cNvCxnSpPr>
            <a:stCxn id="17" idx="3"/>
            <a:endCxn id="34" idx="0"/>
          </p:cNvCxnSpPr>
          <p:nvPr/>
        </p:nvCxnSpPr>
        <p:spPr>
          <a:xfrm>
            <a:off x="5580112" y="2707724"/>
            <a:ext cx="1364704" cy="643178"/>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11" idx="3"/>
            <a:endCxn id="34" idx="4"/>
          </p:cNvCxnSpPr>
          <p:nvPr/>
        </p:nvCxnSpPr>
        <p:spPr>
          <a:xfrm flipV="1">
            <a:off x="5580112" y="4214998"/>
            <a:ext cx="1364704" cy="510146"/>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17" idx="3"/>
            <a:endCxn id="35" idx="2"/>
          </p:cNvCxnSpPr>
          <p:nvPr/>
        </p:nvCxnSpPr>
        <p:spPr>
          <a:xfrm flipV="1">
            <a:off x="5580112" y="2420290"/>
            <a:ext cx="1728192" cy="287434"/>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p:cNvSpPr/>
              <p:nvPr/>
            </p:nvSpPr>
            <p:spPr>
              <a:xfrm>
                <a:off x="2626600" y="5827197"/>
                <a:ext cx="25397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𝑠𝑜𝑢𝑟𝑐𝑒</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𝑑𝑖𝑠𝑡𝑎𝑛𝑐𝑒</m:t>
                          </m:r>
                        </m:sub>
                      </m:sSub>
                    </m:oMath>
                  </m:oMathPara>
                </a14:m>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2626600" y="5827197"/>
                <a:ext cx="2539798" cy="369332"/>
              </a:xfrm>
              <a:prstGeom prst="rect">
                <a:avLst/>
              </a:prstGeom>
              <a:blipFill rotWithShape="1">
                <a:blip r:embed="rId3"/>
                <a:stretch>
                  <a:fillRect b="-1667"/>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在不共享数据的前提下做迁移学习</a:t>
            </a:r>
            <a:endParaRPr lang="zh-CN" altLang="en-US" dirty="0"/>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7</a:t>
            </a:fld>
            <a:endParaRPr lang="en-US"/>
          </a:p>
        </p:txBody>
      </p:sp>
      <p:sp>
        <p:nvSpPr>
          <p:cNvPr id="6" name="椭圆 5"/>
          <p:cNvSpPr/>
          <p:nvPr/>
        </p:nvSpPr>
        <p:spPr>
          <a:xfrm>
            <a:off x="1691680" y="2348880"/>
            <a:ext cx="1080120"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55576" y="3923174"/>
            <a:ext cx="2952328" cy="1450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403648" y="4149080"/>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23728" y="4168287"/>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843808" y="4149080"/>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43608" y="4799404"/>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763688" y="4818611"/>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483768" y="4799404"/>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03848" y="4818611"/>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a:stCxn id="8" idx="4"/>
            <a:endCxn id="13" idx="0"/>
          </p:cNvCxnSpPr>
          <p:nvPr/>
        </p:nvCxnSpPr>
        <p:spPr>
          <a:xfrm flipH="1">
            <a:off x="1187624" y="4437112"/>
            <a:ext cx="36004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4"/>
            <a:endCxn id="14" idx="0"/>
          </p:cNvCxnSpPr>
          <p:nvPr/>
        </p:nvCxnSpPr>
        <p:spPr>
          <a:xfrm>
            <a:off x="1547664" y="4437112"/>
            <a:ext cx="360040" cy="3814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8" idx="4"/>
            <a:endCxn id="15" idx="0"/>
          </p:cNvCxnSpPr>
          <p:nvPr/>
        </p:nvCxnSpPr>
        <p:spPr>
          <a:xfrm>
            <a:off x="1547664" y="4437112"/>
            <a:ext cx="108012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8" idx="4"/>
            <a:endCxn id="16" idx="0"/>
          </p:cNvCxnSpPr>
          <p:nvPr/>
        </p:nvCxnSpPr>
        <p:spPr>
          <a:xfrm>
            <a:off x="1547664" y="4437112"/>
            <a:ext cx="1800200" cy="3814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9" idx="4"/>
            <a:endCxn id="13" idx="0"/>
          </p:cNvCxnSpPr>
          <p:nvPr/>
        </p:nvCxnSpPr>
        <p:spPr>
          <a:xfrm flipH="1">
            <a:off x="1187624" y="4456319"/>
            <a:ext cx="1080120" cy="3430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9" idx="4"/>
            <a:endCxn id="14" idx="0"/>
          </p:cNvCxnSpPr>
          <p:nvPr/>
        </p:nvCxnSpPr>
        <p:spPr>
          <a:xfrm flipH="1">
            <a:off x="1907704" y="4456319"/>
            <a:ext cx="36004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9" idx="4"/>
            <a:endCxn id="15" idx="0"/>
          </p:cNvCxnSpPr>
          <p:nvPr/>
        </p:nvCxnSpPr>
        <p:spPr>
          <a:xfrm>
            <a:off x="2267744" y="4456319"/>
            <a:ext cx="360040" cy="3430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9" idx="4"/>
            <a:endCxn id="16" idx="0"/>
          </p:cNvCxnSpPr>
          <p:nvPr/>
        </p:nvCxnSpPr>
        <p:spPr>
          <a:xfrm>
            <a:off x="2267744" y="4456319"/>
            <a:ext cx="108012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0" idx="4"/>
            <a:endCxn id="13" idx="0"/>
          </p:cNvCxnSpPr>
          <p:nvPr/>
        </p:nvCxnSpPr>
        <p:spPr>
          <a:xfrm flipH="1">
            <a:off x="1187624" y="4437112"/>
            <a:ext cx="180020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0" idx="4"/>
            <a:endCxn id="14" idx="0"/>
          </p:cNvCxnSpPr>
          <p:nvPr/>
        </p:nvCxnSpPr>
        <p:spPr>
          <a:xfrm flipH="1">
            <a:off x="1907704" y="4437112"/>
            <a:ext cx="1080120" cy="3814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0" idx="4"/>
            <a:endCxn id="15" idx="0"/>
          </p:cNvCxnSpPr>
          <p:nvPr/>
        </p:nvCxnSpPr>
        <p:spPr>
          <a:xfrm flipH="1">
            <a:off x="2627784" y="4437112"/>
            <a:ext cx="36004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0" idx="4"/>
            <a:endCxn id="16" idx="0"/>
          </p:cNvCxnSpPr>
          <p:nvPr/>
        </p:nvCxnSpPr>
        <p:spPr>
          <a:xfrm>
            <a:off x="2987824" y="4437112"/>
            <a:ext cx="360040" cy="3814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0" y="4293096"/>
            <a:ext cx="755576" cy="369332"/>
          </a:xfrm>
          <a:prstGeom prst="rect">
            <a:avLst/>
          </a:prstGeom>
          <a:noFill/>
        </p:spPr>
        <p:txBody>
          <a:bodyPr wrap="square" rtlCol="0">
            <a:spAutoFit/>
          </a:bodyPr>
          <a:lstStyle/>
          <a:p>
            <a:r>
              <a:rPr lang="en-US" altLang="zh-CN" dirty="0" err="1" smtClean="0"/>
              <a:t>NetB</a:t>
            </a:r>
            <a:endParaRPr lang="zh-CN" altLang="en-US" dirty="0"/>
          </a:p>
        </p:txBody>
      </p:sp>
      <mc:AlternateContent xmlns:mc="http://schemas.openxmlformats.org/markup-compatibility/2006" xmlns:a14="http://schemas.microsoft.com/office/drawing/2010/main">
        <mc:Choice Requires="a14">
          <p:sp>
            <p:nvSpPr>
              <p:cNvPr id="42" name="文本框 41"/>
              <p:cNvSpPr txBox="1"/>
              <p:nvPr/>
            </p:nvSpPr>
            <p:spPr>
              <a:xfrm>
                <a:off x="-36153" y="2704075"/>
                <a:ext cx="1747530" cy="489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00" i="1" smtClean="0">
                              <a:latin typeface="Cambria Math" panose="02040503050406030204" pitchFamily="18" charset="0"/>
                            </a:rPr>
                          </m:ctrlPr>
                        </m:sSubPr>
                        <m:e>
                          <m:r>
                            <a:rPr lang="en-US" altLang="zh-CN" sz="1700" b="0" i="1" smtClean="0">
                              <a:latin typeface="Cambria Math" panose="02040503050406030204" pitchFamily="18" charset="0"/>
                            </a:rPr>
                            <m:t>𝐷</m:t>
                          </m:r>
                        </m:e>
                        <m:sub>
                          <m:r>
                            <a:rPr lang="en-US" altLang="zh-CN" sz="1700" b="0" i="1" smtClean="0">
                              <a:latin typeface="Cambria Math" panose="02040503050406030204" pitchFamily="18" charset="0"/>
                            </a:rPr>
                            <m:t>𝐵</m:t>
                          </m:r>
                        </m:sub>
                      </m:sSub>
                      <m:r>
                        <a:rPr lang="en-US" altLang="zh-CN" sz="1700" b="0" i="1" smtClean="0">
                          <a:latin typeface="Cambria Math" panose="02040503050406030204" pitchFamily="18" charset="0"/>
                        </a:rPr>
                        <m:t>≔{(</m:t>
                      </m:r>
                      <m:sSubSup>
                        <m:sSubSupPr>
                          <m:ctrlPr>
                            <a:rPr lang="en-US" altLang="zh-CN" sz="1700" b="0" i="1" smtClean="0">
                              <a:latin typeface="Cambria Math" panose="02040503050406030204" pitchFamily="18" charset="0"/>
                            </a:rPr>
                          </m:ctrlPr>
                        </m:sSubSupPr>
                        <m:e>
                          <m:r>
                            <a:rPr lang="en-US" altLang="zh-CN" sz="1700" b="0" i="1" smtClean="0">
                              <a:latin typeface="Cambria Math" panose="02040503050406030204" pitchFamily="18" charset="0"/>
                            </a:rPr>
                            <m:t>𝑥</m:t>
                          </m:r>
                        </m:e>
                        <m:sub>
                          <m:r>
                            <a:rPr lang="en-US" altLang="zh-CN" sz="1700" b="0" i="1" smtClean="0">
                              <a:latin typeface="Cambria Math" panose="02040503050406030204" pitchFamily="18" charset="0"/>
                            </a:rPr>
                            <m:t>𝑖</m:t>
                          </m:r>
                        </m:sub>
                        <m:sup>
                          <m:r>
                            <a:rPr lang="en-US" altLang="zh-CN" sz="1700" b="0" i="1" smtClean="0">
                              <a:latin typeface="Cambria Math" panose="02040503050406030204" pitchFamily="18" charset="0"/>
                            </a:rPr>
                            <m:t>𝐵</m:t>
                          </m:r>
                        </m:sup>
                      </m:sSubSup>
                      <m:r>
                        <a:rPr lang="en-US" altLang="zh-CN" sz="1700" b="0" i="1" smtClean="0">
                          <a:latin typeface="Cambria Math" panose="02040503050406030204" pitchFamily="18" charset="0"/>
                        </a:rPr>
                        <m:t>)}</m:t>
                      </m:r>
                      <m:f>
                        <m:fPr>
                          <m:type m:val="noBar"/>
                          <m:ctrlPr>
                            <a:rPr lang="en-US" altLang="zh-CN" sz="1700" b="0" i="1" smtClean="0">
                              <a:latin typeface="Cambria Math" panose="02040503050406030204" pitchFamily="18" charset="0"/>
                            </a:rPr>
                          </m:ctrlPr>
                        </m:fPr>
                        <m:num>
                          <m:sSub>
                            <m:sSubPr>
                              <m:ctrlPr>
                                <a:rPr lang="en-US" altLang="zh-CN" sz="1700" b="0" i="1" smtClean="0">
                                  <a:latin typeface="Cambria Math" panose="02040503050406030204" pitchFamily="18" charset="0"/>
                                </a:rPr>
                              </m:ctrlPr>
                            </m:sSubPr>
                            <m:e>
                              <m:r>
                                <a:rPr lang="en-US" altLang="zh-CN" sz="1700" b="0" i="1" smtClean="0">
                                  <a:latin typeface="Cambria Math" panose="02040503050406030204" pitchFamily="18" charset="0"/>
                                </a:rPr>
                                <m:t>𝑁</m:t>
                              </m:r>
                            </m:e>
                            <m:sub>
                              <m:r>
                                <a:rPr lang="en-US" altLang="zh-CN" sz="1700" b="0" i="1" smtClean="0">
                                  <a:latin typeface="Cambria Math" panose="02040503050406030204" pitchFamily="18" charset="0"/>
                                </a:rPr>
                                <m:t>𝐵</m:t>
                              </m:r>
                            </m:sub>
                          </m:sSub>
                        </m:num>
                        <m:den>
                          <m:r>
                            <a:rPr lang="en-US" altLang="zh-CN" sz="1700" b="0" i="1" smtClean="0">
                              <a:latin typeface="Cambria Math" panose="02040503050406030204" pitchFamily="18" charset="0"/>
                            </a:rPr>
                            <m:t>𝑖</m:t>
                          </m:r>
                          <m:r>
                            <a:rPr lang="en-US" altLang="zh-CN" sz="1700" b="0" i="1" smtClean="0">
                              <a:latin typeface="Cambria Math" panose="02040503050406030204" pitchFamily="18" charset="0"/>
                            </a:rPr>
                            <m:t>=1</m:t>
                          </m:r>
                        </m:den>
                      </m:f>
                    </m:oMath>
                  </m:oMathPara>
                </a14:m>
                <a:endParaRPr lang="zh-CN" altLang="en-US" sz="1700" dirty="0"/>
              </a:p>
            </p:txBody>
          </p:sp>
        </mc:Choice>
        <mc:Fallback xmlns="">
          <p:sp>
            <p:nvSpPr>
              <p:cNvPr id="42" name="文本框 41"/>
              <p:cNvSpPr txBox="1">
                <a:spLocks noRot="1" noChangeAspect="1" noMove="1" noResize="1" noEditPoints="1" noAdjustHandles="1" noChangeArrowheads="1" noChangeShapeType="1" noTextEdit="1"/>
              </p:cNvSpPr>
              <p:nvPr/>
            </p:nvSpPr>
            <p:spPr>
              <a:xfrm>
                <a:off x="-36153" y="2704075"/>
                <a:ext cx="1747530" cy="48968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43" name="文本框 42"/>
          <p:cNvSpPr txBox="1"/>
          <p:nvPr/>
        </p:nvSpPr>
        <p:spPr>
          <a:xfrm>
            <a:off x="1439652" y="1840473"/>
            <a:ext cx="1656184" cy="369332"/>
          </a:xfrm>
          <a:prstGeom prst="rect">
            <a:avLst/>
          </a:prstGeom>
          <a:noFill/>
        </p:spPr>
        <p:txBody>
          <a:bodyPr wrap="square" rtlCol="0">
            <a:spAutoFit/>
          </a:bodyPr>
          <a:lstStyle/>
          <a:p>
            <a:r>
              <a:rPr lang="en-US" altLang="zh-CN" dirty="0" smtClean="0"/>
              <a:t>Target domain</a:t>
            </a:r>
            <a:endParaRPr lang="zh-CN" altLang="en-US" dirty="0"/>
          </a:p>
        </p:txBody>
      </p:sp>
      <mc:AlternateContent xmlns:mc="http://schemas.openxmlformats.org/markup-compatibility/2006" xmlns:a14="http://schemas.microsoft.com/office/drawing/2010/main">
        <mc:Choice Requires="a14">
          <p:sp>
            <p:nvSpPr>
              <p:cNvPr id="44" name="文本框 43"/>
              <p:cNvSpPr txBox="1"/>
              <p:nvPr/>
            </p:nvSpPr>
            <p:spPr>
              <a:xfrm>
                <a:off x="2092121" y="5912851"/>
                <a:ext cx="319639" cy="2921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𝐵</m:t>
                          </m:r>
                        </m:sup>
                      </m:sSubSup>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2092121" y="5912851"/>
                <a:ext cx="319639" cy="292131"/>
              </a:xfrm>
              <a:prstGeom prst="rect">
                <a:avLst/>
              </a:prstGeom>
              <a:blipFill rotWithShape="1">
                <a:blip r:embed="rId4"/>
                <a:stretch>
                  <a:fillRect l="-9434" r="-7547" b="-20833"/>
                </a:stretch>
              </a:blipFill>
            </p:spPr>
            <p:txBody>
              <a:bodyPr/>
              <a:lstStyle/>
              <a:p>
                <a:r>
                  <a:rPr lang="zh-CN" altLang="en-US">
                    <a:noFill/>
                  </a:rPr>
                  <a:t> </a:t>
                </a:r>
                <a:endParaRPr lang="zh-CN" altLang="en-US">
                  <a:noFill/>
                </a:endParaRPr>
              </a:p>
            </p:txBody>
          </p:sp>
        </mc:Fallback>
      </mc:AlternateContent>
      <p:sp>
        <p:nvSpPr>
          <p:cNvPr id="45" name="下箭头 44"/>
          <p:cNvSpPr/>
          <p:nvPr/>
        </p:nvSpPr>
        <p:spPr>
          <a:xfrm>
            <a:off x="2051720" y="3501008"/>
            <a:ext cx="360040" cy="422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下箭头 45"/>
          <p:cNvSpPr/>
          <p:nvPr/>
        </p:nvSpPr>
        <p:spPr>
          <a:xfrm>
            <a:off x="2051720" y="5409861"/>
            <a:ext cx="360040" cy="422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202779" y="2309202"/>
            <a:ext cx="1080120"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5266675" y="3883496"/>
            <a:ext cx="2952328" cy="14500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914747" y="4109402"/>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634827" y="4128609"/>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354907" y="4109402"/>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554707" y="4759726"/>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6274787" y="4778933"/>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6994867" y="4759726"/>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7714947" y="4778933"/>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箭头连接符 55"/>
          <p:cNvCxnSpPr>
            <a:stCxn id="49" idx="4"/>
            <a:endCxn id="52" idx="0"/>
          </p:cNvCxnSpPr>
          <p:nvPr/>
        </p:nvCxnSpPr>
        <p:spPr>
          <a:xfrm flipH="1">
            <a:off x="5698723" y="4397434"/>
            <a:ext cx="36004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49" idx="4"/>
            <a:endCxn id="53" idx="0"/>
          </p:cNvCxnSpPr>
          <p:nvPr/>
        </p:nvCxnSpPr>
        <p:spPr>
          <a:xfrm>
            <a:off x="6058763" y="4397434"/>
            <a:ext cx="360040" cy="3814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49" idx="4"/>
            <a:endCxn id="54" idx="0"/>
          </p:cNvCxnSpPr>
          <p:nvPr/>
        </p:nvCxnSpPr>
        <p:spPr>
          <a:xfrm>
            <a:off x="6058763" y="4397434"/>
            <a:ext cx="108012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9" idx="4"/>
            <a:endCxn id="55" idx="0"/>
          </p:cNvCxnSpPr>
          <p:nvPr/>
        </p:nvCxnSpPr>
        <p:spPr>
          <a:xfrm>
            <a:off x="6058763" y="4397434"/>
            <a:ext cx="1800200" cy="3814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0" idx="4"/>
            <a:endCxn id="52" idx="0"/>
          </p:cNvCxnSpPr>
          <p:nvPr/>
        </p:nvCxnSpPr>
        <p:spPr>
          <a:xfrm flipH="1">
            <a:off x="5698723" y="4416641"/>
            <a:ext cx="1080120" cy="3430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50" idx="4"/>
            <a:endCxn id="53" idx="0"/>
          </p:cNvCxnSpPr>
          <p:nvPr/>
        </p:nvCxnSpPr>
        <p:spPr>
          <a:xfrm flipH="1">
            <a:off x="6418803" y="4416641"/>
            <a:ext cx="36004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50" idx="4"/>
            <a:endCxn id="54" idx="0"/>
          </p:cNvCxnSpPr>
          <p:nvPr/>
        </p:nvCxnSpPr>
        <p:spPr>
          <a:xfrm>
            <a:off x="6778843" y="4416641"/>
            <a:ext cx="360040" cy="3430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50" idx="4"/>
            <a:endCxn id="55" idx="0"/>
          </p:cNvCxnSpPr>
          <p:nvPr/>
        </p:nvCxnSpPr>
        <p:spPr>
          <a:xfrm>
            <a:off x="6778843" y="4416641"/>
            <a:ext cx="108012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1" idx="4"/>
            <a:endCxn id="52" idx="0"/>
          </p:cNvCxnSpPr>
          <p:nvPr/>
        </p:nvCxnSpPr>
        <p:spPr>
          <a:xfrm flipH="1">
            <a:off x="5698723" y="4397434"/>
            <a:ext cx="180020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1" idx="4"/>
            <a:endCxn id="53" idx="0"/>
          </p:cNvCxnSpPr>
          <p:nvPr/>
        </p:nvCxnSpPr>
        <p:spPr>
          <a:xfrm flipH="1">
            <a:off x="6418803" y="4397434"/>
            <a:ext cx="1080120" cy="3814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51" idx="4"/>
            <a:endCxn id="54" idx="0"/>
          </p:cNvCxnSpPr>
          <p:nvPr/>
        </p:nvCxnSpPr>
        <p:spPr>
          <a:xfrm flipH="1">
            <a:off x="7138883" y="4397434"/>
            <a:ext cx="360040" cy="362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51" idx="4"/>
            <a:endCxn id="55" idx="0"/>
          </p:cNvCxnSpPr>
          <p:nvPr/>
        </p:nvCxnSpPr>
        <p:spPr>
          <a:xfrm>
            <a:off x="7498923" y="4397434"/>
            <a:ext cx="360040" cy="3814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8219003" y="4325191"/>
            <a:ext cx="755576" cy="369332"/>
          </a:xfrm>
          <a:prstGeom prst="rect">
            <a:avLst/>
          </a:prstGeom>
          <a:noFill/>
        </p:spPr>
        <p:txBody>
          <a:bodyPr wrap="square" rtlCol="0">
            <a:spAutoFit/>
          </a:bodyPr>
          <a:lstStyle/>
          <a:p>
            <a:r>
              <a:rPr lang="en-US" altLang="zh-CN" dirty="0" err="1" smtClean="0"/>
              <a:t>NetA</a:t>
            </a:r>
            <a:endParaRPr lang="zh-CN" altLang="en-US" dirty="0"/>
          </a:p>
        </p:txBody>
      </p:sp>
      <mc:AlternateContent xmlns:mc="http://schemas.openxmlformats.org/markup-compatibility/2006" xmlns:a14="http://schemas.microsoft.com/office/drawing/2010/main">
        <mc:Choice Requires="a14">
          <p:sp>
            <p:nvSpPr>
              <p:cNvPr id="69" name="文本框 68"/>
              <p:cNvSpPr txBox="1"/>
              <p:nvPr/>
            </p:nvSpPr>
            <p:spPr>
              <a:xfrm>
                <a:off x="7372047" y="2636184"/>
                <a:ext cx="1794466" cy="489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700" i="1" smtClean="0">
                              <a:latin typeface="Cambria Math" panose="02040503050406030204" pitchFamily="18" charset="0"/>
                            </a:rPr>
                          </m:ctrlPr>
                        </m:sSubPr>
                        <m:e>
                          <m:r>
                            <a:rPr lang="en-US" altLang="zh-CN" sz="1700" b="0" i="1" smtClean="0">
                              <a:latin typeface="Cambria Math" panose="02040503050406030204" pitchFamily="18" charset="0"/>
                            </a:rPr>
                            <m:t>𝐷</m:t>
                          </m:r>
                        </m:e>
                        <m:sub>
                          <m:r>
                            <a:rPr lang="en-US" altLang="zh-CN" sz="1700" b="0" i="1" smtClean="0">
                              <a:latin typeface="Cambria Math" panose="02040503050406030204" pitchFamily="18" charset="0"/>
                            </a:rPr>
                            <m:t>𝐴</m:t>
                          </m:r>
                        </m:sub>
                      </m:sSub>
                      <m:r>
                        <a:rPr lang="en-US" altLang="zh-CN" sz="1700" b="0" i="1" smtClean="0">
                          <a:latin typeface="Cambria Math" panose="02040503050406030204" pitchFamily="18" charset="0"/>
                        </a:rPr>
                        <m:t>≔{(</m:t>
                      </m:r>
                      <m:sSubSup>
                        <m:sSubSupPr>
                          <m:ctrlPr>
                            <a:rPr lang="en-US" altLang="zh-CN" sz="1700" b="0" i="1" smtClean="0">
                              <a:latin typeface="Cambria Math" panose="02040503050406030204" pitchFamily="18" charset="0"/>
                            </a:rPr>
                          </m:ctrlPr>
                        </m:sSubSupPr>
                        <m:e>
                          <m:r>
                            <a:rPr lang="en-US" altLang="zh-CN" sz="1700" b="0" i="1" smtClean="0">
                              <a:latin typeface="Cambria Math" panose="02040503050406030204" pitchFamily="18" charset="0"/>
                            </a:rPr>
                            <m:t>𝑥</m:t>
                          </m:r>
                        </m:e>
                        <m:sub>
                          <m:r>
                            <a:rPr lang="en-US" altLang="zh-CN" sz="1700" b="0" i="1" smtClean="0">
                              <a:latin typeface="Cambria Math" panose="02040503050406030204" pitchFamily="18" charset="0"/>
                            </a:rPr>
                            <m:t>𝑖</m:t>
                          </m:r>
                        </m:sub>
                        <m:sup>
                          <m:r>
                            <a:rPr lang="en-US" altLang="zh-CN" sz="1700" b="0" i="1" smtClean="0">
                              <a:latin typeface="Cambria Math" panose="02040503050406030204" pitchFamily="18" charset="0"/>
                            </a:rPr>
                            <m:t>𝐴</m:t>
                          </m:r>
                        </m:sup>
                      </m:sSubSup>
                      <m:r>
                        <a:rPr lang="en-US" altLang="zh-CN" sz="1700" b="0" i="1" smtClean="0">
                          <a:latin typeface="Cambria Math" panose="02040503050406030204" pitchFamily="18" charset="0"/>
                        </a:rPr>
                        <m:t>)}</m:t>
                      </m:r>
                      <m:f>
                        <m:fPr>
                          <m:type m:val="noBar"/>
                          <m:ctrlPr>
                            <a:rPr lang="en-US" altLang="zh-CN" sz="1700" b="0" i="1" smtClean="0">
                              <a:latin typeface="Cambria Math" panose="02040503050406030204" pitchFamily="18" charset="0"/>
                            </a:rPr>
                          </m:ctrlPr>
                        </m:fPr>
                        <m:num>
                          <m:sSub>
                            <m:sSubPr>
                              <m:ctrlPr>
                                <a:rPr lang="en-US" altLang="zh-CN" sz="1700" b="0" i="1" smtClean="0">
                                  <a:latin typeface="Cambria Math" panose="02040503050406030204" pitchFamily="18" charset="0"/>
                                </a:rPr>
                              </m:ctrlPr>
                            </m:sSubPr>
                            <m:e>
                              <m:r>
                                <a:rPr lang="en-US" altLang="zh-CN" sz="1700" b="0" i="1" smtClean="0">
                                  <a:latin typeface="Cambria Math" panose="02040503050406030204" pitchFamily="18" charset="0"/>
                                </a:rPr>
                                <m:t>𝑁</m:t>
                              </m:r>
                            </m:e>
                            <m:sub>
                              <m:r>
                                <a:rPr lang="en-US" altLang="zh-CN" sz="1700" b="0" i="1" smtClean="0">
                                  <a:latin typeface="Cambria Math" panose="02040503050406030204" pitchFamily="18" charset="0"/>
                                </a:rPr>
                                <m:t>𝐴</m:t>
                              </m:r>
                            </m:sub>
                          </m:sSub>
                        </m:num>
                        <m:den>
                          <m:r>
                            <a:rPr lang="en-US" altLang="zh-CN" sz="1700" b="0" i="1" smtClean="0">
                              <a:latin typeface="Cambria Math" panose="02040503050406030204" pitchFamily="18" charset="0"/>
                            </a:rPr>
                            <m:t>𝑖</m:t>
                          </m:r>
                          <m:r>
                            <a:rPr lang="en-US" altLang="zh-CN" sz="1700" b="0" i="1" smtClean="0">
                              <a:latin typeface="Cambria Math" panose="02040503050406030204" pitchFamily="18" charset="0"/>
                            </a:rPr>
                            <m:t>=1</m:t>
                          </m:r>
                        </m:den>
                      </m:f>
                    </m:oMath>
                  </m:oMathPara>
                </a14:m>
                <a:endParaRPr lang="zh-CN" altLang="en-US" sz="1700" dirty="0"/>
              </a:p>
            </p:txBody>
          </p:sp>
        </mc:Choice>
        <mc:Fallback xmlns="">
          <p:sp>
            <p:nvSpPr>
              <p:cNvPr id="69" name="文本框 68"/>
              <p:cNvSpPr txBox="1">
                <a:spLocks noRot="1" noChangeAspect="1" noMove="1" noResize="1" noEditPoints="1" noAdjustHandles="1" noChangeArrowheads="1" noChangeShapeType="1" noTextEdit="1"/>
              </p:cNvSpPr>
              <p:nvPr/>
            </p:nvSpPr>
            <p:spPr>
              <a:xfrm>
                <a:off x="7372047" y="2636184"/>
                <a:ext cx="1794466" cy="48968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70" name="文本框 69"/>
          <p:cNvSpPr txBox="1"/>
          <p:nvPr/>
        </p:nvSpPr>
        <p:spPr>
          <a:xfrm>
            <a:off x="5950751" y="1800795"/>
            <a:ext cx="1656184" cy="369332"/>
          </a:xfrm>
          <a:prstGeom prst="rect">
            <a:avLst/>
          </a:prstGeom>
          <a:noFill/>
        </p:spPr>
        <p:txBody>
          <a:bodyPr wrap="square" rtlCol="0">
            <a:spAutoFit/>
          </a:bodyPr>
          <a:lstStyle/>
          <a:p>
            <a:r>
              <a:rPr lang="en-US" altLang="zh-CN" dirty="0"/>
              <a:t>S</a:t>
            </a:r>
            <a:r>
              <a:rPr lang="en-US" altLang="zh-CN" dirty="0" smtClean="0"/>
              <a:t>ource domain</a:t>
            </a:r>
            <a:endParaRPr lang="zh-CN" altLang="en-US" dirty="0"/>
          </a:p>
        </p:txBody>
      </p:sp>
      <mc:AlternateContent xmlns:mc="http://schemas.openxmlformats.org/markup-compatibility/2006" xmlns:a14="http://schemas.microsoft.com/office/drawing/2010/main">
        <mc:Choice Requires="a14">
          <p:sp>
            <p:nvSpPr>
              <p:cNvPr id="71" name="文本框 70"/>
              <p:cNvSpPr txBox="1"/>
              <p:nvPr/>
            </p:nvSpPr>
            <p:spPr>
              <a:xfrm>
                <a:off x="6603220" y="5873173"/>
                <a:ext cx="321755" cy="293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𝐴</m:t>
                          </m:r>
                        </m:sup>
                      </m:sSubSup>
                    </m:oMath>
                  </m:oMathPara>
                </a14:m>
                <a:endParaRPr lang="zh-CN" altLang="en-US" dirty="0"/>
              </a:p>
            </p:txBody>
          </p:sp>
        </mc:Choice>
        <mc:Fallback xmlns="">
          <p:sp>
            <p:nvSpPr>
              <p:cNvPr id="71" name="文本框 70"/>
              <p:cNvSpPr txBox="1">
                <a:spLocks noRot="1" noChangeAspect="1" noMove="1" noResize="1" noEditPoints="1" noAdjustHandles="1" noChangeArrowheads="1" noChangeShapeType="1" noTextEdit="1"/>
              </p:cNvSpPr>
              <p:nvPr/>
            </p:nvSpPr>
            <p:spPr>
              <a:xfrm>
                <a:off x="6603220" y="5873173"/>
                <a:ext cx="321755" cy="293542"/>
              </a:xfrm>
              <a:prstGeom prst="rect">
                <a:avLst/>
              </a:prstGeom>
              <a:blipFill rotWithShape="1">
                <a:blip r:embed="rId6"/>
                <a:stretch>
                  <a:fillRect l="-11321" r="-7547" b="-20408"/>
                </a:stretch>
              </a:blipFill>
            </p:spPr>
            <p:txBody>
              <a:bodyPr/>
              <a:lstStyle/>
              <a:p>
                <a:r>
                  <a:rPr lang="zh-CN" altLang="en-US">
                    <a:noFill/>
                  </a:rPr>
                  <a:t> </a:t>
                </a:r>
                <a:endParaRPr lang="zh-CN" altLang="en-US">
                  <a:noFill/>
                </a:endParaRPr>
              </a:p>
            </p:txBody>
          </p:sp>
        </mc:Fallback>
      </mc:AlternateContent>
      <p:sp>
        <p:nvSpPr>
          <p:cNvPr id="72" name="下箭头 71"/>
          <p:cNvSpPr/>
          <p:nvPr/>
        </p:nvSpPr>
        <p:spPr>
          <a:xfrm>
            <a:off x="6562819" y="3461330"/>
            <a:ext cx="360040" cy="422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下箭头 72"/>
          <p:cNvSpPr/>
          <p:nvPr/>
        </p:nvSpPr>
        <p:spPr>
          <a:xfrm>
            <a:off x="6562819" y="5370183"/>
            <a:ext cx="360040" cy="422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562819" y="2492895"/>
            <a:ext cx="216024" cy="19116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6885111" y="2813070"/>
            <a:ext cx="216024" cy="19116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6392192" y="2857304"/>
            <a:ext cx="216024" cy="19116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2072328" y="2588479"/>
            <a:ext cx="216024" cy="191169"/>
          </a:xfrm>
          <a:prstGeom prst="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394620" y="2908654"/>
            <a:ext cx="216024" cy="191169"/>
          </a:xfrm>
          <a:prstGeom prst="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901701" y="2952888"/>
            <a:ext cx="216024" cy="191169"/>
          </a:xfrm>
          <a:prstGeom prst="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基于同态加密的迁移学习</a:t>
            </a:r>
            <a:endParaRPr lang="zh-CN" altLang="en-US" dirty="0"/>
          </a:p>
        </p:txBody>
      </p:sp>
      <p:sp>
        <p:nvSpPr>
          <p:cNvPr id="3" name="内容占位符 2"/>
          <p:cNvSpPr>
            <a:spLocks noGrp="1"/>
          </p:cNvSpPr>
          <p:nvPr>
            <p:ph idx="1"/>
          </p:nvPr>
        </p:nvSpPr>
        <p:spPr/>
        <p:txBody>
          <a:bodyPr/>
          <a:lstStyle/>
          <a:p>
            <a:r>
              <a:rPr lang="zh-CN" altLang="en-US" dirty="0" smtClean="0"/>
              <a:t>数据集</a:t>
            </a:r>
            <a:endParaRPr lang="en-US" altLang="zh-CN" dirty="0" smtClean="0"/>
          </a:p>
          <a:p>
            <a:r>
              <a:rPr lang="zh-CN" altLang="en-US" dirty="0" smtClean="0"/>
              <a:t>公共数据集</a:t>
            </a:r>
            <a:endParaRPr lang="en-US" altLang="zh-CN" dirty="0" smtClean="0"/>
          </a:p>
          <a:p>
            <a:r>
              <a:rPr lang="zh-CN" altLang="en-US" dirty="0" smtClean="0"/>
              <a:t>模型输出</a:t>
            </a:r>
            <a:endParaRPr lang="en-US" altLang="zh-CN" dirty="0" smtClean="0"/>
          </a:p>
          <a:p>
            <a:r>
              <a:rPr lang="en-US" altLang="zh-CN" dirty="0"/>
              <a:t>prediction </a:t>
            </a:r>
            <a:r>
              <a:rPr lang="en-US" altLang="zh-CN" dirty="0" smtClean="0"/>
              <a:t>function</a:t>
            </a:r>
          </a:p>
          <a:p>
            <a:endParaRPr lang="en-US" altLang="zh-CN" dirty="0"/>
          </a:p>
          <a:p>
            <a:r>
              <a:rPr lang="zh-CN" altLang="en-US" dirty="0" smtClean="0"/>
              <a:t>损失函数</a:t>
            </a:r>
            <a:r>
              <a:rPr lang="en-US" altLang="zh-CN" dirty="0" smtClean="0"/>
              <a:t> </a:t>
            </a:r>
            <a:r>
              <a:rPr lang="en-US" altLang="zh-CN" dirty="0"/>
              <a:t/>
            </a:r>
            <a:br>
              <a:rPr lang="en-US" altLang="zh-CN" dirty="0"/>
            </a:b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8</a:t>
            </a:fld>
            <a:endParaRPr lang="en-US"/>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297" y="1700808"/>
            <a:ext cx="2353003" cy="390580"/>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6698" y="1709984"/>
            <a:ext cx="1619476" cy="333422"/>
          </a:xfrm>
          <a:prstGeom prst="rect">
            <a:avLst/>
          </a:prstGeom>
        </p:spPr>
      </p:pic>
      <p:pic>
        <p:nvPicPr>
          <p:cNvPr id="9" name="图片 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704" y="1729387"/>
            <a:ext cx="1676634" cy="333422"/>
          </a:xfrm>
          <a:prstGeom prst="rect">
            <a:avLst/>
          </a:prstGeom>
        </p:spPr>
      </p:pic>
      <p:pic>
        <p:nvPicPr>
          <p:cNvPr id="10" name="图片 9"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832" y="2262458"/>
            <a:ext cx="2591162" cy="323895"/>
          </a:xfrm>
          <a:prstGeom prst="rect">
            <a:avLst/>
          </a:prstGeom>
        </p:spPr>
      </p:pic>
      <p:pic>
        <p:nvPicPr>
          <p:cNvPr id="11" name="图片 10"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0087" y="2793772"/>
            <a:ext cx="1886213" cy="295316"/>
          </a:xfrm>
          <a:prstGeom prst="rect">
            <a:avLst/>
          </a:prstGeom>
        </p:spPr>
      </p:pic>
      <p:pic>
        <p:nvPicPr>
          <p:cNvPr id="12" name="图片 11" descr="屏幕剪辑"/>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9803" y="3791472"/>
            <a:ext cx="3820058" cy="333422"/>
          </a:xfrm>
          <a:prstGeom prst="rect">
            <a:avLst/>
          </a:prstGeom>
        </p:spPr>
      </p:pic>
      <p:pic>
        <p:nvPicPr>
          <p:cNvPr id="13" name="图片 12"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6698" y="3796713"/>
            <a:ext cx="1352739" cy="342948"/>
          </a:xfrm>
          <a:prstGeom prst="rect">
            <a:avLst/>
          </a:prstGeom>
        </p:spPr>
      </p:pic>
      <p:pic>
        <p:nvPicPr>
          <p:cNvPr id="14" name="图片 13"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6540" y="4139661"/>
            <a:ext cx="4220164" cy="809738"/>
          </a:xfrm>
          <a:prstGeom prst="rect">
            <a:avLst/>
          </a:prstGeom>
        </p:spPr>
      </p:pic>
      <p:pic>
        <p:nvPicPr>
          <p:cNvPr id="15" name="图片 14" descr="屏幕剪辑"/>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5576" y="5026556"/>
            <a:ext cx="3381847" cy="819264"/>
          </a:xfrm>
          <a:prstGeom prst="rect">
            <a:avLst/>
          </a:prstGeom>
        </p:spPr>
      </p:pic>
      <p:pic>
        <p:nvPicPr>
          <p:cNvPr id="16" name="图片 15" descr="屏幕剪辑"/>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0351" y="4964166"/>
            <a:ext cx="3477110" cy="90500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模型改写</a:t>
            </a:r>
            <a:endParaRPr lang="zh-CN" altLang="en-US" dirty="0"/>
          </a:p>
        </p:txBody>
      </p:sp>
      <p:sp>
        <p:nvSpPr>
          <p:cNvPr id="3" name="内容占位符 2"/>
          <p:cNvSpPr>
            <a:spLocks noGrp="1"/>
          </p:cNvSpPr>
          <p:nvPr>
            <p:ph idx="1"/>
          </p:nvPr>
        </p:nvSpPr>
        <p:spPr/>
        <p:txBody>
          <a:bodyPr/>
          <a:lstStyle/>
          <a:p>
            <a:r>
              <a:rPr lang="zh-CN" altLang="en-US" dirty="0" smtClean="0"/>
              <a:t>泰勒展开</a:t>
            </a:r>
            <a:endParaRPr lang="en-US" altLang="zh-CN" dirty="0" smtClean="0"/>
          </a:p>
          <a:p>
            <a:pPr lvl="1"/>
            <a:r>
              <a:rPr lang="en-US" altLang="zh-CN" dirty="0"/>
              <a:t> </a:t>
            </a:r>
            <a:endParaRPr lang="en-US" altLang="zh-CN" dirty="0" smtClean="0"/>
          </a:p>
          <a:p>
            <a:pPr lvl="1"/>
            <a:endParaRPr lang="en-US" altLang="zh-CN" dirty="0"/>
          </a:p>
          <a:p>
            <a:pPr lvl="1"/>
            <a:endParaRPr lang="en-US" altLang="zh-CN" dirty="0" smtClean="0"/>
          </a:p>
          <a:p>
            <a:r>
              <a:rPr lang="zh-CN" altLang="en-US" dirty="0"/>
              <a:t>模型</a:t>
            </a:r>
          </a:p>
        </p:txBody>
      </p:sp>
      <p:sp>
        <p:nvSpPr>
          <p:cNvPr id="4" name="日期占位符 3"/>
          <p:cNvSpPr>
            <a:spLocks noGrp="1"/>
          </p:cNvSpPr>
          <p:nvPr>
            <p:ph type="dt" sz="half" idx="10"/>
          </p:nvPr>
        </p:nvSpPr>
        <p:spPr/>
        <p:txBody>
          <a:bodyPr/>
          <a:lstStyle/>
          <a:p>
            <a:fld id="{B11D738E-8962-435F-8C43-147B8DD7E819}" type="datetime1">
              <a:rPr lang="en-US" smtClean="0"/>
              <a:t>3/28/2019</a:t>
            </a:fld>
            <a:endParaRPr lang="en-US"/>
          </a:p>
        </p:txBody>
      </p:sp>
      <p:sp>
        <p:nvSpPr>
          <p:cNvPr id="5" name="灯片编号占位符 4"/>
          <p:cNvSpPr>
            <a:spLocks noGrp="1"/>
          </p:cNvSpPr>
          <p:nvPr>
            <p:ph type="sldNum" sz="quarter" idx="12"/>
          </p:nvPr>
        </p:nvSpPr>
        <p:spPr/>
        <p:txBody>
          <a:bodyPr/>
          <a:lstStyle/>
          <a:p>
            <a:fld id="{BA9B540C-44DA-4F69-89C9-7C84606640D3}" type="slidenum">
              <a:rPr lang="en-US" smtClean="0"/>
              <a:t>9</a:t>
            </a:fld>
            <a:endParaRPr lang="en-US"/>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204864"/>
            <a:ext cx="3143689" cy="285790"/>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2852936"/>
            <a:ext cx="4420217" cy="609685"/>
          </a:xfrm>
          <a:prstGeom prst="rect">
            <a:avLst/>
          </a:prstGeom>
        </p:spPr>
      </p:pic>
      <p:sp>
        <p:nvSpPr>
          <p:cNvPr id="8" name="下箭头 7"/>
          <p:cNvSpPr/>
          <p:nvPr/>
        </p:nvSpPr>
        <p:spPr>
          <a:xfrm>
            <a:off x="2627784" y="2564904"/>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6" y="4247260"/>
            <a:ext cx="2554194" cy="1313832"/>
          </a:xfrm>
          <a:prstGeom prst="rect">
            <a:avLst/>
          </a:prstGeom>
        </p:spPr>
      </p:pic>
      <p:pic>
        <p:nvPicPr>
          <p:cNvPr id="10" name="图片 9"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912" y="3692491"/>
            <a:ext cx="2744488" cy="1211685"/>
          </a:xfrm>
          <a:prstGeom prst="rect">
            <a:avLst/>
          </a:prstGeom>
        </p:spPr>
      </p:pic>
      <p:pic>
        <p:nvPicPr>
          <p:cNvPr id="11" name="图片 10"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6768" y="5006845"/>
            <a:ext cx="2873464" cy="1248307"/>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11</TotalTime>
  <Words>1589</Words>
  <Application>Microsoft Office PowerPoint</Application>
  <PresentationFormat>全屏显示(4:3)</PresentationFormat>
  <Paragraphs>191</Paragraphs>
  <Slides>19</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Iskoola Pota</vt:lpstr>
      <vt:lpstr>Lingoes Unicode</vt:lpstr>
      <vt:lpstr>宋体</vt:lpstr>
      <vt:lpstr>Arial</vt:lpstr>
      <vt:lpstr>Arial Black</vt:lpstr>
      <vt:lpstr>Calibri</vt:lpstr>
      <vt:lpstr>Cambria Math</vt:lpstr>
      <vt:lpstr>Ebrima</vt:lpstr>
      <vt:lpstr>Microsoft Himalaya</vt:lpstr>
      <vt:lpstr>Wingdings</vt:lpstr>
      <vt:lpstr>Wingdings 2</vt:lpstr>
      <vt:lpstr>中性</vt:lpstr>
      <vt:lpstr>Federated Transfer Learning</vt:lpstr>
      <vt:lpstr>背景</vt:lpstr>
      <vt:lpstr>未来趋势</vt:lpstr>
      <vt:lpstr>遇到的问题</vt:lpstr>
      <vt:lpstr>第三种学习——联邦迁移学习</vt:lpstr>
      <vt:lpstr>迁移学习的核心：找到不变量</vt:lpstr>
      <vt:lpstr>在不共享数据的前提下做迁移学习</vt:lpstr>
      <vt:lpstr>基于同态加密的迁移学习</vt:lpstr>
      <vt:lpstr>模型改写</vt:lpstr>
      <vt:lpstr>训练流程</vt:lpstr>
      <vt:lpstr>训练流程</vt:lpstr>
      <vt:lpstr>样本零重叠</vt:lpstr>
      <vt:lpstr>联邦学习的挑战</vt:lpstr>
      <vt:lpstr>联邦学习的研究展望</vt:lpstr>
      <vt:lpstr>行业应用案例</vt:lpstr>
      <vt:lpstr>行业应用案例</vt:lpstr>
      <vt:lpstr>PowerPoint 演示文稿</vt:lpstr>
      <vt:lpstr>PowerPoint 演示文稿</vt:lpstr>
      <vt:lpstr>Federated AI Technology Enabler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In-Memory Data Management</dc:title>
  <dc:creator>Wangli</dc:creator>
  <cp:lastModifiedBy>CBD_16</cp:lastModifiedBy>
  <cp:revision>908</cp:revision>
  <dcterms:created xsi:type="dcterms:W3CDTF">2012-07-04T08:28:00Z</dcterms:created>
  <dcterms:modified xsi:type="dcterms:W3CDTF">2019-03-28T00:20:30Z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2052-11.1.0.8213</vt:lpwstr>
  </property>
</Properties>
</file>